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5" r:id="rId11"/>
    <p:sldId id="267" r:id="rId12"/>
    <p:sldId id="264" r:id="rId13"/>
    <p:sldId id="280" r:id="rId14"/>
    <p:sldId id="272" r:id="rId15"/>
    <p:sldId id="284" r:id="rId16"/>
    <p:sldId id="287" r:id="rId17"/>
    <p:sldId id="274" r:id="rId18"/>
    <p:sldId id="275" r:id="rId19"/>
    <p:sldId id="276" r:id="rId20"/>
    <p:sldId id="278" r:id="rId21"/>
    <p:sldId id="288" r:id="rId22"/>
    <p:sldId id="282" r:id="rId23"/>
    <p:sldId id="283" r:id="rId24"/>
    <p:sldId id="266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1B153-34C1-4BC1-8F27-3BF87E207CE9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7E2C5-9304-455F-AA89-FD7A9556A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43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65F4-5EE1-4239-876B-4A2B74F18974}" type="datetime1">
              <a:rPr lang="ru-RU" smtClean="0"/>
              <a:t>12.10.2018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E28C-C5A7-4DB2-A9B1-461C7B6677A5}" type="datetime1">
              <a:rPr lang="ru-RU" smtClean="0"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C04A-2EE4-4994-90EA-F74DFF914695}" type="datetime1">
              <a:rPr lang="ru-RU" smtClean="0"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0E20-5D93-4E66-9404-BD7E64731FD6}" type="datetime1">
              <a:rPr lang="ru-RU" smtClean="0"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D9B0-EE6C-4AE3-B060-097D4EDFA32F}" type="datetime1">
              <a:rPr lang="ru-RU" smtClean="0"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A97B-C81D-407B-B4F5-B7545C83EEB0}" type="datetime1">
              <a:rPr lang="ru-RU" smtClean="0"/>
              <a:t>12.10.2018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1C7C-E916-41E0-A34D-066B29C78C6C}" type="datetime1">
              <a:rPr lang="ru-RU" smtClean="0"/>
              <a:t>12.10.2018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52F1-7A9C-4434-A686-A1D6C38DD2FA}" type="datetime1">
              <a:rPr lang="ru-RU" smtClean="0"/>
              <a:t>12.10.2018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04E1-E8EA-4AA6-9801-6AE03B98AFB5}" type="datetime1">
              <a:rPr lang="ru-RU" smtClean="0"/>
              <a:t>12.10.2018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ED27-6B3C-4EBC-B5A5-EDD819715904}" type="datetime1">
              <a:rPr lang="ru-RU" smtClean="0"/>
              <a:t>12.10.2018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8CDE-650C-4E0C-8DE2-8203F73AC041}" type="datetime1">
              <a:rPr lang="ru-RU" smtClean="0"/>
              <a:t>12.10.2018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9371EA-B660-48B9-8AFF-5285F35B8A5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1E2550-4EA2-403E-BA17-03E8D98CAFFA}" type="datetime1">
              <a:rPr lang="ru-RU" smtClean="0"/>
              <a:t>12.10.2018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9371EA-B660-48B9-8AFF-5285F35B8A5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2651720"/>
          </a:xfrm>
        </p:spPr>
        <p:txBody>
          <a:bodyPr>
            <a:normAutofit/>
          </a:bodyPr>
          <a:lstStyle/>
          <a:p>
            <a:r>
              <a:rPr lang="ru-RU" dirty="0" smtClean="0"/>
              <a:t>Проблемы</a:t>
            </a:r>
            <a:br>
              <a:rPr lang="ru-RU" dirty="0" smtClean="0"/>
            </a:br>
            <a:r>
              <a:rPr lang="ru-RU" dirty="0" smtClean="0"/>
              <a:t>при </a:t>
            </a:r>
            <a:r>
              <a:rPr lang="ru-RU" dirty="0"/>
              <a:t>установлении региональных ПДК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215064" cy="3440824"/>
          </a:xfrm>
        </p:spPr>
        <p:txBody>
          <a:bodyPr>
            <a:normAutofit fontScale="92500" lnSpcReduction="20000"/>
          </a:bodyPr>
          <a:lstStyle/>
          <a:p>
            <a:r>
              <a:rPr lang="ru-RU" sz="3800" b="1" dirty="0" smtClean="0">
                <a:solidFill>
                  <a:schemeClr val="tx2">
                    <a:lumMod val="10000"/>
                  </a:schemeClr>
                </a:solidFill>
              </a:rPr>
              <a:t>Возняк А.А.</a:t>
            </a:r>
          </a:p>
          <a:p>
            <a:r>
              <a:rPr lang="ru-RU" sz="38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tx2">
                    <a:lumMod val="10000"/>
                  </a:schemeClr>
                </a:solidFill>
              </a:rPr>
              <a:t>Лепихин</a:t>
            </a:r>
            <a:r>
              <a:rPr lang="ru-RU" sz="3800" b="1" dirty="0" smtClean="0">
                <a:solidFill>
                  <a:schemeClr val="tx2">
                    <a:lumMod val="10000"/>
                  </a:schemeClr>
                </a:solidFill>
              </a:rPr>
              <a:t> А.П.</a:t>
            </a:r>
          </a:p>
          <a:p>
            <a:r>
              <a:rPr lang="ru-RU" sz="3800" b="1" dirty="0" err="1" smtClean="0">
                <a:solidFill>
                  <a:schemeClr val="tx2">
                    <a:lumMod val="10000"/>
                  </a:schemeClr>
                </a:solidFill>
              </a:rPr>
              <a:t>Веницианов</a:t>
            </a:r>
            <a:r>
              <a:rPr lang="ru-RU" sz="3800" b="1" dirty="0" smtClean="0">
                <a:solidFill>
                  <a:schemeClr val="tx2">
                    <a:lumMod val="10000"/>
                  </a:schemeClr>
                </a:solidFill>
              </a:rPr>
              <a:t> Е.В.</a:t>
            </a:r>
          </a:p>
          <a:p>
            <a:endParaRPr lang="ru-RU" dirty="0"/>
          </a:p>
          <a:p>
            <a:r>
              <a:rPr lang="ru-RU" b="1" dirty="0" smtClean="0"/>
              <a:t>ФГБУ </a:t>
            </a:r>
            <a:r>
              <a:rPr lang="ru-RU" b="1" dirty="0" err="1" smtClean="0"/>
              <a:t>РосНИИВХ</a:t>
            </a:r>
            <a:r>
              <a:rPr lang="ru-RU" b="1" dirty="0" smtClean="0"/>
              <a:t>, Камский филиал</a:t>
            </a:r>
          </a:p>
          <a:p>
            <a:r>
              <a:rPr lang="ru-RU" b="1" dirty="0" smtClean="0"/>
              <a:t>ПГНИУ</a:t>
            </a:r>
          </a:p>
          <a:p>
            <a:r>
              <a:rPr lang="ru-RU" b="1" dirty="0" smtClean="0"/>
              <a:t>ПФИЦ </a:t>
            </a:r>
            <a:r>
              <a:rPr lang="ru-RU" b="1" dirty="0" err="1" smtClean="0"/>
              <a:t>УрО</a:t>
            </a:r>
            <a:r>
              <a:rPr lang="ru-RU" b="1" dirty="0" smtClean="0"/>
              <a:t> РАН</a:t>
            </a:r>
          </a:p>
          <a:p>
            <a:r>
              <a:rPr lang="ru-RU" b="1" dirty="0" smtClean="0"/>
              <a:t>ФГБУН ИВП РАН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30393"/>
              </p:ext>
            </p:extLst>
          </p:nvPr>
        </p:nvGraphicFramePr>
        <p:xfrm>
          <a:off x="28275" y="987204"/>
          <a:ext cx="9115725" cy="5892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5102"/>
                <a:gridCol w="834279"/>
                <a:gridCol w="777025"/>
                <a:gridCol w="824736"/>
                <a:gridCol w="615485"/>
                <a:gridCol w="668650"/>
                <a:gridCol w="813150"/>
                <a:gridCol w="741581"/>
                <a:gridCol w="1122596"/>
                <a:gridCol w="903121"/>
              </a:tblGrid>
              <a:tr h="710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вещества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Объем </a:t>
                      </a:r>
                      <a:r>
                        <a:rPr lang="ru-RU" sz="1400" dirty="0" err="1" smtClean="0">
                          <a:effectLst/>
                        </a:rPr>
                        <a:t>выборк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Среднее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Медиана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Min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Max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</a:t>
                      </a:r>
                      <a:r>
                        <a:rPr lang="ru-RU" sz="1400" baseline="-25000">
                          <a:effectLst/>
                        </a:rPr>
                        <a:t>75%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C</a:t>
                      </a:r>
                      <a:r>
                        <a:rPr lang="en-US" sz="1400">
                          <a:effectLst/>
                        </a:rPr>
                        <a:t>v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Ср. кв. </a:t>
                      </a:r>
                      <a:r>
                        <a:rPr lang="ru-RU" sz="1400" dirty="0" err="1" smtClean="0">
                          <a:effectLst/>
                        </a:rPr>
                        <a:t>отклонени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r>
                        <a:rPr lang="ru-RU" sz="1400">
                          <a:effectLst/>
                        </a:rPr>
                        <a:t>s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</a:tr>
              <a:tr h="469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Взвешенные вещества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10,01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54,0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0,720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7,21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2,70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</a:tr>
              <a:tr h="246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Кальций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40,86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40,2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29,0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55,8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36,8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0,149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6,08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F0"/>
                          </a:solidFill>
                          <a:effectLst/>
                        </a:rPr>
                        <a:t>0,051</a:t>
                      </a:r>
                      <a:endParaRPr lang="ru-RU" sz="1400" b="1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</a:tr>
              <a:tr h="246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Магний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53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14,3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14,9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3,6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23,8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12,0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0,294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4,20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-0,37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</a:tr>
              <a:tr h="246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Хлориды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53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14,5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13,3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10,2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0,344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4,98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1,72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</a:tr>
              <a:tr h="246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Сульфаты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0,322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12,9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-0,11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</a:tr>
              <a:tr h="246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Железо раствор.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0,117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0,02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0,52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0,06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0,675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0,0787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1,55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</a:tr>
              <a:tr h="246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Марганец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102,7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20,5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400,0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0,522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53,6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2,26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</a:tr>
              <a:tr h="246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Азот нитритов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0,0119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0,043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0,01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0,522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0,0062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2,76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</a:tr>
              <a:tr h="246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Азот нитратов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0,212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0,96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0,084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0,778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0,17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1,77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</a:tr>
              <a:tr h="246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Азот аммония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0,072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0,31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0,754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0,055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2,28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</a:tr>
              <a:tr h="246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Цинк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22,8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180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7,85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1,166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26,53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3,12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</a:tr>
              <a:tr h="246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Медь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3,14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8,0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2,2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0,446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1,40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1,24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</a:tr>
              <a:tr h="246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Хром 6-и вал.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93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1,32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5,4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0,546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0,72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3,4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</a:tr>
              <a:tr h="246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Никель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5,33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15,7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0,339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1,81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3,58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</a:tr>
              <a:tr h="246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Фенолы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0,433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0,0004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-0,96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</a:tr>
              <a:tr h="246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Нефтепродукты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0,042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0,03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0,22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0,828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0,03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2,29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</a:tr>
              <a:tr h="246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Цианиды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0,378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0,002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-2,32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</a:tr>
              <a:tr h="246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ХПК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22,7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22,5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11,9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34,1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19,7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0,219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4,95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F0"/>
                          </a:solidFill>
                          <a:effectLst/>
                        </a:rPr>
                        <a:t>0,0187</a:t>
                      </a:r>
                      <a:endParaRPr lang="ru-RU" sz="1400" b="1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</a:tr>
              <a:tr h="246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БПК</a:t>
                      </a:r>
                      <a:r>
                        <a:rPr lang="ru-RU" sz="1400" baseline="-250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2,096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1,93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4,97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0,422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0,88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0,752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</a:tr>
              <a:tr h="246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Na+K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21,4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19,7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0,82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48,9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13,3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0,484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10,35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0,393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18" marR="64218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116632"/>
            <a:ext cx="85480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1525" algn="l"/>
                <a:tab pos="4625975" algn="ctr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Статистические характеристики концентраций загрязняющих веществ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1525" algn="l"/>
                <a:tab pos="4625975" algn="ctr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фоновом створе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р.Урал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выше Магнитогорского водохранилища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8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5033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Характерные значения показателей химического состава качества воды в Камском водохранилище и его притоках по данным Пермского ЦГМС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3356649"/>
                  </p:ext>
                </p:extLst>
              </p:nvPr>
            </p:nvGraphicFramePr>
            <p:xfrm>
              <a:off x="457200" y="2077180"/>
              <a:ext cx="8229599" cy="410540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038660"/>
                    <a:gridCol w="1437374"/>
                    <a:gridCol w="1250768"/>
                    <a:gridCol w="1250768"/>
                    <a:gridCol w="1252029"/>
                  </a:tblGrid>
                  <a:tr h="1611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Название вещества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>
                                    <a:effectLst/>
                                    <a:latin typeface="Cambria Math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ru-RU" sz="9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900">
                                        <a:effectLst/>
                                        <a:latin typeface="Cambria Math"/>
                                      </a:rPr>
                                      <m:t>𝑿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9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900">
                                        <a:effectLst/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ru-RU" sz="900">
                                        <a:effectLst/>
                                        <a:latin typeface="Cambria Math"/>
                                      </a:rPr>
                                      <m:t>𝑽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9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900">
                                        <a:effectLst/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ru-RU" sz="900">
                                        <a:effectLst/>
                                        <a:latin typeface="Cambria Math"/>
                                      </a:rPr>
                                      <m:t>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Расход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1210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777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0,978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2,389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Взвешенные вещ-ва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16,5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13,4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0,707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1,397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Кислород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8,682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8,820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0,184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-0,454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СO</a:t>
                          </a:r>
                          <a:r>
                            <a:rPr lang="ru-RU" sz="900" baseline="-25000">
                              <a:effectLst/>
                            </a:rPr>
                            <a:t>2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5,800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5,700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0,568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0,386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Mg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3,884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3,850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0,457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0,338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Хлориды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11,889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9,800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0,798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1,380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Сульфаты 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15,125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14,000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0,342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0,848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Минерализация 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124,265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121,400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0,411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0,476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Гидрокарбонаты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62,806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64,100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0,364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-0,092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Бихром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24,650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24,500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0,314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0,285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БПК5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1,727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1,460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0,611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1,933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Азот аммоний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0,192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0,190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0,563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0,958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Азот нитрит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0,001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0,000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1,996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3,939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Азот нитрат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0,015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0,010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1,450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3,184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Кремний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2,495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2,600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0,226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-0,537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Фосфор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0,041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0,034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0,599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1,333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Железо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0,880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0,870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0,418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0,203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Медь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0,003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0,003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0,830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1,590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Цинк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0,008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0,006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1,456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5,438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Марганец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0,094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0,085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0,613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1,360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Фенол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0,002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0,001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1,347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2,008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Нефтепродукты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0,251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0,060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3,181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5,065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СПАВ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0,021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0,020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0,843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1,265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Фосфаты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0,022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0,006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2,614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3,742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Кальций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20,328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21,050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0,345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 dirty="0">
                              <a:effectLst/>
                            </a:rPr>
                            <a:t>0,117</a:t>
                          </a:r>
                          <a:endParaRPr lang="ru-RU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3356649"/>
                  </p:ext>
                </p:extLst>
              </p:nvPr>
            </p:nvGraphicFramePr>
            <p:xfrm>
              <a:off x="457200" y="2077180"/>
              <a:ext cx="8229599" cy="408497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038660"/>
                    <a:gridCol w="1437374"/>
                    <a:gridCol w="1250768"/>
                    <a:gridCol w="1250768"/>
                    <a:gridCol w="1252029"/>
                  </a:tblGrid>
                  <a:tr h="1620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Название вещества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1402" marR="61402" marT="0" marB="0" anchor="ctr">
                        <a:blipFill rotWithShape="1">
                          <a:blip r:embed="rId2"/>
                          <a:stretch>
                            <a:fillRect l="-211017" t="-22222" r="-261017" b="-24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1402" marR="61402" marT="0" marB="0" anchor="ctr">
                        <a:blipFill rotWithShape="1">
                          <a:blip r:embed="rId2"/>
                          <a:stretch>
                            <a:fillRect l="-358049" t="-22222" r="-200488" b="-24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1402" marR="61402" marT="0" marB="0" anchor="ctr">
                        <a:blipFill rotWithShape="1">
                          <a:blip r:embed="rId2"/>
                          <a:stretch>
                            <a:fillRect l="-455825" t="-22222" r="-99515" b="-24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1402" marR="61402" marT="0" marB="0" anchor="ctr">
                        <a:blipFill rotWithShape="1">
                          <a:blip r:embed="rId2"/>
                          <a:stretch>
                            <a:fillRect l="-558537" t="-22222" b="-2418519"/>
                          </a:stretch>
                        </a:blipFill>
                      </a:tcPr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Расход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1210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777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0,978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2,389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Взвешенные вещ-ва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16,5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13,4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0,707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1,397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Кислород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8,682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8,820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0,184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-0,454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СO</a:t>
                          </a:r>
                          <a:r>
                            <a:rPr lang="ru-RU" sz="900" baseline="-25000">
                              <a:effectLst/>
                            </a:rPr>
                            <a:t>2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5,800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5,700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0,568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0,386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Mg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3,884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3,850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0,457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0,338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Хлориды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11,889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9,800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0,798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1,380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Сульфаты 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15,125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14,000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0,342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0,848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Минерализация 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124,265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121,400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0,411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0,476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Гидрокарбонаты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62,806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64,100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0,364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-0,092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Бихром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24,650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24,500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0,314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0,285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БПК5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1,727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1,460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0,611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1,933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Азот аммоний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0,192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0,190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0,563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0,958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Азот нитрит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0,001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0,000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1,996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3,939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Азот нитрат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0,015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0,010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1,450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3,184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Кремний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2,495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2,600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0,226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-0,537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Фосфор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0,041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0,034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0,599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1,333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Железо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0,880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0,870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0,418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0,203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Медь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0,003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0,003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0,830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1,590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Цинк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0,008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0,006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1,456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5,438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Марганец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0,094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0,085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0,613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1,360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Фенол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0,002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0,001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1,347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2,008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Нефтепродукты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0,251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0,060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3,181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5,065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СПАВ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0,021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0,020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0,843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1,265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Фосфаты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0,022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0,006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2,614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3,742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1569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Кальций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20,328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21,050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</a:rPr>
                            <a:t>0,345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 dirty="0">
                              <a:effectLst/>
                            </a:rPr>
                            <a:t>0,117</a:t>
                          </a:r>
                          <a:endParaRPr lang="ru-RU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1402" marR="61402" marT="0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4403238"/>
                  </p:ext>
                </p:extLst>
              </p:nvPr>
            </p:nvGraphicFramePr>
            <p:xfrm>
              <a:off x="-4097" y="836712"/>
              <a:ext cx="9148097" cy="589730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77802"/>
                    <a:gridCol w="1597798"/>
                    <a:gridCol w="1390365"/>
                    <a:gridCol w="1390365"/>
                    <a:gridCol w="1391767"/>
                  </a:tblGrid>
                  <a:tr h="2319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Название вещества</a:t>
                          </a:r>
                          <a:endParaRPr lang="ru-RU" sz="14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</a:rPr>
                                  <m:t>𝐗</m:t>
                                </m:r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𝑿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𝑽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Расход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1210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777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0,978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2,389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Взвешенные вещ-ва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16,5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13,4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0,707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1,397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Кислород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8,682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8,820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0,184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-0,454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СO</a:t>
                          </a:r>
                          <a:r>
                            <a:rPr lang="ru-RU" sz="1400" b="1" baseline="-25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5,800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5,700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0,568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0,386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Mg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3,884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3,850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0,457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0,338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Хлориды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11,889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9,800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0,798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1,380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Сульфаты 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15,125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14,000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0,342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0,848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Минерализация 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124,265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121,400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0,411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0,476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Гидрокарбонаты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62,806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64,100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0,364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-0,092</a:t>
                          </a:r>
                          <a:endParaRPr lang="ru-RU" sz="14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Бихром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24,650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24,500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0,314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0,285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БПК5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1,727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1,460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0,611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1,933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Азот аммоний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0,192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0,190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0,563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0,958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Азот нитрит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0,001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0,000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1,996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3,939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Азот нитрат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0,015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0,010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1,450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3,184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Кремний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2,495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2,600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0,226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-0,537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Фосфор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0,041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0,034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0,599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1,333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Железо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0,880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0,870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0,418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0,203</a:t>
                          </a:r>
                          <a:endParaRPr lang="ru-RU" sz="14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Медь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0,003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0,003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0,830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1,590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Цинк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0,008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0,006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1,456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5,438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Марганец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0,094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0,085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0,613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1,360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Фенол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0,002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0,001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1,347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2,008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Нефтепродукты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0,251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0,060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3,181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5,065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СПАВ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0,021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0,020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0,843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1,265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Фосфаты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0,022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0,006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2,614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3,742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Кальций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20,328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21,050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0,345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0,117</a:t>
                          </a:r>
                          <a:endParaRPr lang="ru-RU" sz="14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4403238"/>
                  </p:ext>
                </p:extLst>
              </p:nvPr>
            </p:nvGraphicFramePr>
            <p:xfrm>
              <a:off x="-4097" y="836712"/>
              <a:ext cx="9148097" cy="589730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77802"/>
                    <a:gridCol w="1597798"/>
                    <a:gridCol w="1390365"/>
                    <a:gridCol w="1390365"/>
                    <a:gridCol w="1391767"/>
                  </a:tblGrid>
                  <a:tr h="25203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Название вещества</a:t>
                          </a:r>
                          <a:endParaRPr lang="ru-RU" sz="14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1402" marR="61402" marT="0" marB="0" anchor="ctr">
                        <a:blipFill rotWithShape="1">
                          <a:blip r:embed="rId3"/>
                          <a:stretch>
                            <a:fillRect l="-211450" t="-14634" r="-261450" b="-2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1402" marR="61402" marT="0" marB="0" anchor="ctr">
                        <a:blipFill rotWithShape="1">
                          <a:blip r:embed="rId3"/>
                          <a:stretch>
                            <a:fillRect l="-356332" t="-14634" r="-199127" b="-2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1402" marR="61402" marT="0" marB="0" anchor="ctr">
                        <a:blipFill rotWithShape="1">
                          <a:blip r:embed="rId3"/>
                          <a:stretch>
                            <a:fillRect l="-458333" t="-14634" r="-100000" b="-2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1402" marR="61402" marT="0" marB="0" anchor="ctr">
                        <a:blipFill rotWithShape="1">
                          <a:blip r:embed="rId3"/>
                          <a:stretch>
                            <a:fillRect l="-558333" t="-14634" b="-2302439"/>
                          </a:stretch>
                        </a:blipFill>
                      </a:tcPr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Расход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1210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777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0,978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2,389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Взвешенные вещ-ва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16,5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13,4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0,707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1,397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Кислород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8,682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8,820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0,184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-0,454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СO</a:t>
                          </a:r>
                          <a:r>
                            <a:rPr lang="ru-RU" sz="1400" b="1" baseline="-25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5,800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5,700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0,568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0,386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Mg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3,884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3,850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0,457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0,338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Хлориды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11,889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9,800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0,798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1,380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Сульфаты 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15,125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14,000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0,342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0,848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Минерализация 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124,265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121,400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0,411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0,476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Гидрокарбонаты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62,806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64,100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0,364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-0,092</a:t>
                          </a:r>
                          <a:endParaRPr lang="ru-RU" sz="14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Бихром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24,650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24,500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0,314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0,285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БПК5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1,727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1,460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0,611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1,933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Азот аммоний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0,192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0,190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0,563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0,958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Азот нитрит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0,001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0,000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1,996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3,939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Азот нитрат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0,015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0,010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1,450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3,184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Кремний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2,495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2,600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0,226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-0,537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Фосфор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0,041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0,034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0,599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1,333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Железо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0,880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0,870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0,418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0,203</a:t>
                          </a:r>
                          <a:endParaRPr lang="ru-RU" sz="14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Медь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0,003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0,003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0,830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1,590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Цинк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0,008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0,006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1,456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5,438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Марганец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0,094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0,085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0,613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1,360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Фенол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0,002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0,001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1,347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2,008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Нефтепродукты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0,251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0,060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3,181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5,065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СПАВ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0,021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0,020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0,843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1,265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Фосфаты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0,022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0,006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2,614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3,742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  <a:tr h="2258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Кальций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20,328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21,050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0,345</a:t>
                          </a:r>
                          <a:endParaRPr lang="ru-RU" sz="14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0,117</a:t>
                          </a:r>
                          <a:endParaRPr lang="ru-RU" sz="14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1402" marR="61402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1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49266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Недостатки системы единых общегосударственных ПДК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76064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Существенно устарела методическая и приборная база мониторинга качества вод: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/>
              <a:t>Устарел перечень компонентов;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/>
              <a:t>Отсутствуют методики оценки неконтролируемого (диффузного) стока (в районе </a:t>
            </a:r>
            <a:r>
              <a:rPr lang="ru-RU" sz="2400" dirty="0" err="1" smtClean="0"/>
              <a:t>Соликамско-Березниковского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промузла</a:t>
            </a:r>
            <a:r>
              <a:rPr lang="ru-RU" sz="2400" dirty="0" smtClean="0"/>
              <a:t> 80% от общего загрязнения – диффузное);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/>
              <a:t>Форма отчетности 2-ТП (</a:t>
            </a:r>
            <a:r>
              <a:rPr lang="ru-RU" sz="2400" dirty="0" err="1" smtClean="0"/>
              <a:t>водхоз</a:t>
            </a:r>
            <a:r>
              <a:rPr lang="ru-RU" sz="2400" dirty="0" smtClean="0"/>
              <a:t>) составляется самими предприятиями, и достоверность такой информации сомнительна;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/>
              <a:t>Отсутствуют методики оценки вторичных загрязнений от донных отложений;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/>
              <a:t>Отсутствует мониторинг донных отложений;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576" y="25517"/>
            <a:ext cx="8856984" cy="564672"/>
          </a:xfrm>
        </p:spPr>
        <p:txBody>
          <a:bodyPr>
            <a:normAutofit/>
          </a:bodyPr>
          <a:lstStyle/>
          <a:p>
            <a:r>
              <a:rPr lang="ru-RU" sz="2800" b="1" dirty="0"/>
              <a:t>Диффузный сток за год по данным Пермского ЦГМС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662997"/>
              </p:ext>
            </p:extLst>
          </p:nvPr>
        </p:nvGraphicFramePr>
        <p:xfrm>
          <a:off x="251521" y="764705"/>
          <a:ext cx="8568952" cy="5832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9875"/>
                <a:gridCol w="2669875"/>
                <a:gridCol w="1685111"/>
                <a:gridCol w="1544091"/>
              </a:tblGrid>
              <a:tr h="833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Тюлькино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Березники, ниже города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32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в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створах содержания ЗВ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Интенсивность переноса, кг/с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6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Масса ЗВ, 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5204898</a:t>
                      </a:r>
                      <a:endParaRPr lang="ru-RU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11747586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32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Привнос ЗВ на участке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Интенсивность переноса, кг/с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Масса ЗВ, т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6542688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32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Регламентированный сброс по 2-ТП (водхоз)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Интенсивность переноса, кг/с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22,6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Масса ЗВ, т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714440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32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Диффузный сток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Интенсивность переноса, кг/с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Масса ЗВ, т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5828248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49266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Недостатки системы единых общегосударственных ПДК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7606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/>
              <a:t>Отсутствует методическая база оценки вредного влияния </a:t>
            </a:r>
            <a:r>
              <a:rPr lang="ru-RU" sz="2800" dirty="0" err="1"/>
              <a:t>ксенобиотиков</a:t>
            </a:r>
            <a:r>
              <a:rPr lang="ru-RU" sz="2800" dirty="0"/>
              <a:t> на экологическое состояние </a:t>
            </a:r>
            <a:r>
              <a:rPr lang="ru-RU" sz="2800" dirty="0" smtClean="0"/>
              <a:t>ВО </a:t>
            </a:r>
            <a:r>
              <a:rPr lang="ru-RU" sz="2800" dirty="0"/>
              <a:t>и организм человека</a:t>
            </a:r>
            <a:r>
              <a:rPr lang="ru-RU" sz="28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Сложность и </a:t>
            </a:r>
            <a:r>
              <a:rPr lang="ru-RU" sz="2800" dirty="0"/>
              <a:t>практическая невозможность оценки при большом количестве рассматриваемых </a:t>
            </a:r>
            <a:r>
              <a:rPr lang="ru-RU" sz="2800" dirty="0" err="1"/>
              <a:t>поллютантов</a:t>
            </a:r>
            <a:r>
              <a:rPr lang="ru-RU" sz="2800" dirty="0"/>
              <a:t> "комбинаторных" </a:t>
            </a:r>
            <a:r>
              <a:rPr lang="ru-RU" sz="2800" dirty="0" smtClean="0"/>
              <a:t>эффектов;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Публикуемые </a:t>
            </a:r>
            <a:r>
              <a:rPr lang="ru-RU" dirty="0" smtClean="0"/>
              <a:t>данные не дают полной картины об источниках загрязнения </a:t>
            </a:r>
            <a:r>
              <a:rPr lang="ru-RU" dirty="0" smtClean="0"/>
              <a:t>ВО, как и форма </a:t>
            </a:r>
            <a:r>
              <a:rPr lang="ru-RU" dirty="0" smtClean="0"/>
              <a:t>представления данных по </a:t>
            </a:r>
            <a:r>
              <a:rPr lang="ru-RU" dirty="0" smtClean="0"/>
              <a:t>классам и УКИЗВ </a:t>
            </a:r>
            <a:r>
              <a:rPr lang="ru-RU" dirty="0" smtClean="0"/>
              <a:t>(реки, имеющие природное высокое содержание отдельных ингредиентов, уже в истоке являются «грязными»);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Устарела схема отбора проб на одной вертикали, расположенной </a:t>
            </a:r>
            <a:r>
              <a:rPr lang="ru-RU" dirty="0"/>
              <a:t>на стрежне, </a:t>
            </a:r>
            <a:r>
              <a:rPr lang="ru-RU" dirty="0" smtClean="0"/>
              <a:t>не объективно отражает картину распределения концентраций ЗВ по ширине и глубине потока;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здоровление Волги\лето дно вер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52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Удельная электропроводность воды на участке Камского водохранилища в районе г</a:t>
            </a:r>
            <a:r>
              <a:rPr lang="ru-RU" dirty="0" smtClean="0"/>
              <a:t>. Соликамск </a:t>
            </a:r>
            <a:r>
              <a:rPr lang="ru-RU" dirty="0"/>
              <a:t>в летнюю межень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2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В России принят подход на основании нормирования воздействия с использованием предельно допустимых концентраций (ПДК), в мировой практике получивший название опасность-ориентированного подхода, или концепции «нулевого» риска. Критерием допустимости загрязнения является выполнение неравенства С &lt; ПДК, где С – концентрация загрязняющего вещества в так называемом «контрольном створе». В природоохранительном законодательстве развитых стран, в частности, в Европейском Союзе, уже более 20 лет происходит планомерный переход к риск-ориентированному </a:t>
            </a:r>
            <a:r>
              <a:rPr lang="ru-RU" dirty="0" smtClean="0"/>
              <a:t>подходу. </a:t>
            </a:r>
            <a:r>
              <a:rPr lang="ru-RU" dirty="0"/>
              <a:t>Для каждого из загрязняющих веществ на основании информации о его свойствах определяются вероятность воздействия на живые организмы и возможные негативные эффекты такого воздействия. Уровень допустимого риска учитывает экономическое состояние предприятий с использованием принципа НДТ – наилучших доступных технологий. Только на основании результатов оценки рисков принимается решение о способах водоохраны, а также о размере платежей за загрязнение.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16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856984" cy="50632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Недостатки системы единых общегосударственных ПДК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4136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r>
              <a:rPr lang="ru-RU" dirty="0"/>
              <a:t>Альтернативные методы регламентирования, в частности, региональные нормативы качества воды, призваны, в определенной мере, снять эти недостатки. </a:t>
            </a:r>
          </a:p>
          <a:p>
            <a:r>
              <a:rPr lang="ru-RU" dirty="0" smtClean="0"/>
              <a:t>На </a:t>
            </a:r>
            <a:r>
              <a:rPr lang="ru-RU" dirty="0"/>
              <a:t>необходимость учета региональных особенностей при регламентации техногенных воздействий обращается внимание в ФЗ «Об охране окружающей </a:t>
            </a:r>
            <a:r>
              <a:rPr lang="ru-RU" dirty="0" smtClean="0"/>
              <a:t>среды </a:t>
            </a:r>
            <a:r>
              <a:rPr lang="ru-RU" dirty="0"/>
              <a:t>№7 – ФЗ от 10 января 2002г</a:t>
            </a:r>
            <a:r>
              <a:rPr lang="ru-RU" dirty="0" smtClean="0"/>
              <a:t>., где </a:t>
            </a:r>
            <a:r>
              <a:rPr lang="ru-RU" dirty="0"/>
              <a:t>в статье 21 подчеркивается, что «при установлении нормативов качества окружающей среды учитываются природные особенности территорий и акваторий, назначение природных и природно-антропогенных объектов</a:t>
            </a:r>
            <a:r>
              <a:rPr lang="ru-RU" dirty="0" smtClean="0"/>
              <a:t>...».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17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7016" y="188640"/>
            <a:ext cx="885698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Региональные нормативы качества воды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793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6024"/>
            <a:ext cx="8856984" cy="820688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При установлении региональных ПДК необходимо учитывать, что: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изменения </a:t>
            </a:r>
            <a:r>
              <a:rPr lang="ru-RU" dirty="0"/>
              <a:t>гидрохимических показателей в любом естественном водном объекте представляют собой случайный процесс;</a:t>
            </a:r>
          </a:p>
          <a:p>
            <a:r>
              <a:rPr lang="ru-RU" dirty="0" smtClean="0"/>
              <a:t>отслеживание </a:t>
            </a:r>
            <a:r>
              <a:rPr lang="ru-RU" dirty="0"/>
              <a:t>регламентируемых показателей качества воды действующими системами мониторинга, как источников загрязнения, так и состояния водных объектов-приемников, производится с некоторой характерной погрешностью;</a:t>
            </a:r>
          </a:p>
          <a:p>
            <a:r>
              <a:rPr lang="ru-RU" dirty="0" smtClean="0"/>
              <a:t>водные </a:t>
            </a:r>
            <a:r>
              <a:rPr lang="ru-RU" dirty="0" err="1"/>
              <a:t>гидробиоценозы</a:t>
            </a:r>
            <a:r>
              <a:rPr lang="ru-RU" dirty="0"/>
              <a:t>, адаптируясь к особенностям гидрологического и гидрохимического режима водных объектов, способны устойчиво функционировать в границах естественных флуктуаций гидрохимических показателей качества воды.</a:t>
            </a:r>
          </a:p>
          <a:p>
            <a:pPr marL="0" indent="0">
              <a:buNone/>
            </a:pPr>
            <a:r>
              <a:rPr lang="ru-RU" dirty="0"/>
              <a:t>Исходя из вышеизложенного, предельно допустимая нагрузка (</a:t>
            </a:r>
            <a:r>
              <a:rPr lang="ru-RU" dirty="0" smtClean="0"/>
              <a:t>ПДН) </a:t>
            </a:r>
            <a:r>
              <a:rPr lang="ru-RU" dirty="0"/>
              <a:t>должна быть такой, чтобы действующая система мониторинга не фиксировала бы статистически значимые отклонения регламентируемых показателей качества воды от их естественных характеристик.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Соответственно</a:t>
            </a:r>
            <a:r>
              <a:rPr lang="ru-RU" dirty="0"/>
              <a:t>, отклонения от естественного состояния регламентируемых показателей качества воды в водном объекте, формируемых под воздействием техногенных факторов, должны быть несущественны, малы по сравнению с их естественной изменчивостью и характерной погрешностью оценки содержания данных ингредиентов действующей системой мониторинга.</a:t>
            </a:r>
          </a:p>
          <a:p>
            <a:pPr marL="0" indent="0">
              <a:buNone/>
            </a:pPr>
            <a:r>
              <a:rPr lang="ru-RU" dirty="0"/>
              <a:t>Таким образом, если вследствие техногенных факторов изменение содержания контролируемых показателей будет находиться в диапазоне их естественных колебаний, то действующая суммарная нагрузка не превысит ассимилирующей емкости системы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0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03980"/>
            <a:ext cx="8784976" cy="60933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Решение проблемы построения </a:t>
            </a:r>
            <a:r>
              <a:rPr lang="ru-RU" dirty="0" smtClean="0"/>
              <a:t>региональных </a:t>
            </a:r>
            <a:r>
              <a:rPr lang="ru-RU" dirty="0"/>
              <a:t>ПДК (</a:t>
            </a:r>
            <a:r>
              <a:rPr lang="ru-RU" dirty="0" err="1"/>
              <a:t>ПДКрег</a:t>
            </a:r>
            <a:r>
              <a:rPr lang="ru-RU" dirty="0"/>
              <a:t>) в виде «точечных» показателей тесно связано с оценкой фоновых концентраций загрязняющих </a:t>
            </a:r>
            <a:r>
              <a:rPr lang="ru-RU" dirty="0" smtClean="0"/>
              <a:t>веществ.</a:t>
            </a:r>
          </a:p>
          <a:p>
            <a:pPr marL="0" indent="0">
              <a:buNone/>
            </a:pPr>
            <a:r>
              <a:rPr lang="ru-RU" dirty="0" smtClean="0"/>
              <a:t>При выполнении </a:t>
            </a:r>
            <a:r>
              <a:rPr lang="ru-RU" dirty="0"/>
              <a:t>условия </a:t>
            </a:r>
            <a:r>
              <a:rPr lang="ru-RU" dirty="0" err="1" smtClean="0"/>
              <a:t>ПДКрег</a:t>
            </a:r>
            <a:r>
              <a:rPr lang="ru-RU" dirty="0" smtClean="0"/>
              <a:t> </a:t>
            </a:r>
            <a:r>
              <a:rPr lang="ru-RU" dirty="0"/>
              <a:t>= </a:t>
            </a:r>
            <a:r>
              <a:rPr lang="ru-RU" dirty="0" err="1"/>
              <a:t>Cфон</a:t>
            </a:r>
            <a:r>
              <a:rPr lang="ru-RU" dirty="0"/>
              <a:t> будет полностью отсутствовать ассимилирующая емкость рассматриваемого водного </a:t>
            </a:r>
            <a:r>
              <a:rPr lang="ru-RU" dirty="0" smtClean="0"/>
              <a:t>объекта.</a:t>
            </a:r>
          </a:p>
          <a:p>
            <a:pPr marL="0" indent="0">
              <a:buNone/>
            </a:pPr>
            <a:r>
              <a:rPr lang="ru-RU" dirty="0" smtClean="0"/>
              <a:t>Удельная ассимилирующая </a:t>
            </a:r>
            <a:r>
              <a:rPr lang="ru-RU" dirty="0"/>
              <a:t>способность водного объекта, лежащая в основе нормативов НДС, оценивается как</a:t>
            </a:r>
          </a:p>
          <a:p>
            <a:pPr marL="0" indent="0">
              <a:buNone/>
            </a:pPr>
            <a:r>
              <a:rPr lang="ru-RU" dirty="0"/>
              <a:t>Δ</a:t>
            </a:r>
            <a:r>
              <a:rPr lang="ru-RU" i="1" dirty="0"/>
              <a:t>С </a:t>
            </a:r>
            <a:r>
              <a:rPr lang="ru-RU" dirty="0"/>
              <a:t>= (</a:t>
            </a:r>
            <a:r>
              <a:rPr lang="ru-RU" i="1" dirty="0" err="1"/>
              <a:t>С</a:t>
            </a:r>
            <a:r>
              <a:rPr lang="ru-RU" baseline="-25000" dirty="0" err="1"/>
              <a:t>пдк</a:t>
            </a:r>
            <a:r>
              <a:rPr lang="ru-RU" dirty="0"/>
              <a:t> – </a:t>
            </a:r>
            <a:r>
              <a:rPr lang="ru-RU" i="1" dirty="0" err="1"/>
              <a:t>С</a:t>
            </a:r>
            <a:r>
              <a:rPr lang="ru-RU" baseline="-25000" dirty="0" err="1"/>
              <a:t>ф</a:t>
            </a:r>
            <a:r>
              <a:rPr lang="ru-RU" dirty="0"/>
              <a:t>)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решении практических задач установления региональных нормативов </a:t>
            </a:r>
            <a:r>
              <a:rPr lang="ru-RU" dirty="0" err="1" smtClean="0"/>
              <a:t>ПДКрег</a:t>
            </a:r>
            <a:r>
              <a:rPr lang="ru-RU" dirty="0" smtClean="0"/>
              <a:t> </a:t>
            </a:r>
            <a:r>
              <a:rPr lang="ru-RU" dirty="0"/>
              <a:t>в качестве </a:t>
            </a:r>
            <a:r>
              <a:rPr lang="ru-RU" dirty="0" err="1"/>
              <a:t>Cф</a:t>
            </a:r>
            <a:r>
              <a:rPr lang="ru-RU" dirty="0"/>
              <a:t> целесообразно использовать квантиль порядка р = 0,75, а в качестве доверительного интервала его нижней границы принимать обеспеченность р1 = 0,95.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Квантиль порядка 0,75 (верхний квантиль) используется также в качестве целевого показателя при разработке схем комплексного использования и охраны водных объектов (СКИОВО), а граница с обеспеченностью 0,95 – в действующих методических указаниях по расчету фоновых </a:t>
            </a:r>
            <a:r>
              <a:rPr lang="ru-RU" dirty="0" smtClean="0"/>
              <a:t>концентраций. </a:t>
            </a:r>
          </a:p>
          <a:p>
            <a:pPr marL="0" indent="0">
              <a:buNone/>
            </a:pPr>
            <a:r>
              <a:rPr lang="ru-RU" dirty="0" smtClean="0"/>
              <a:t>В США </a:t>
            </a:r>
            <a:r>
              <a:rPr lang="ru-RU" dirty="0"/>
              <a:t>в качестве «желательного» показателя качества воды также используется квантиль порядка </a:t>
            </a:r>
            <a:r>
              <a:rPr lang="ru-RU" dirty="0" smtClean="0"/>
              <a:t>0,75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19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2315"/>
            <a:ext cx="63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Региональные нормативы качества воды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/>
              <a:t>В настоящее время основным показателем, определяющим допустимое содержание </a:t>
            </a:r>
            <a:r>
              <a:rPr lang="ru-RU" sz="2800" dirty="0" err="1"/>
              <a:t>поллютантов</a:t>
            </a:r>
            <a:r>
              <a:rPr lang="ru-RU" sz="2800" dirty="0"/>
              <a:t> в водных объектах, является система </a:t>
            </a:r>
            <a:r>
              <a:rPr lang="ru-RU" sz="2800" dirty="0" smtClean="0"/>
              <a:t>единых общегосударственных </a:t>
            </a:r>
            <a:r>
              <a:rPr lang="ru-RU" sz="2800" dirty="0"/>
              <a:t>предельно-допустимых концентраций (ПДК)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Первые правила отведения сточных вод в водные объекты в России, на достаточно серьезной научной основе, были разработаны под руководством проф. Г.В. </a:t>
            </a:r>
            <a:r>
              <a:rPr lang="ru-RU" dirty="0" err="1"/>
              <a:t>Хлопина</a:t>
            </a:r>
            <a:r>
              <a:rPr lang="ru-RU" dirty="0"/>
              <a:t> специальным медицинским Советом Министерства Внутренних Дел России в 1908 г. </a:t>
            </a:r>
          </a:p>
          <a:p>
            <a:r>
              <a:rPr lang="ru-RU" dirty="0" smtClean="0"/>
              <a:t>«</a:t>
            </a:r>
            <a:r>
              <a:rPr lang="ru-RU" dirty="0"/>
              <a:t>Сточные воды не должны изменять к худшему в санитарном отношении химический состав и физические свойства воды тех водоемов, в которые они отводятся, и не должны вызывать заметные изменения в фауне и флоре этих </a:t>
            </a:r>
            <a:r>
              <a:rPr lang="ru-RU" dirty="0" smtClean="0"/>
              <a:t>водоемов».</a:t>
            </a:r>
          </a:p>
          <a:p>
            <a:r>
              <a:rPr lang="ru-RU" dirty="0" smtClean="0"/>
              <a:t>Критика: общий, директивный характер требований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348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500" dirty="0" smtClean="0"/>
          </a:p>
          <a:p>
            <a:pPr marL="0" indent="0">
              <a:buNone/>
            </a:pPr>
            <a:r>
              <a:rPr lang="ru-RU" sz="2500" dirty="0" smtClean="0"/>
              <a:t>где             – </a:t>
            </a:r>
            <a:r>
              <a:rPr lang="ru-RU" sz="2500" dirty="0"/>
              <a:t>нижний доверительный интервал с обеспеченностью 0,95 квантили порядка 0,75 при объеме выборки N</a:t>
            </a:r>
            <a:r>
              <a:rPr lang="ru-RU" sz="2500" dirty="0" smtClean="0"/>
              <a:t>.</a:t>
            </a:r>
          </a:p>
          <a:p>
            <a:pPr marL="0" indent="0">
              <a:buNone/>
            </a:pPr>
            <a:r>
              <a:rPr lang="ru-RU" sz="2500" dirty="0" smtClean="0"/>
              <a:t>Для существенно </a:t>
            </a:r>
            <a:r>
              <a:rPr lang="ru-RU" sz="2500" dirty="0"/>
              <a:t>асимметричных распределений, каким является трехпараметрическое гамма-распределение (распределение </a:t>
            </a:r>
            <a:r>
              <a:rPr lang="ru-RU" sz="2500" dirty="0" err="1"/>
              <a:t>Крицкого</a:t>
            </a:r>
            <a:r>
              <a:rPr lang="ru-RU" sz="2500" dirty="0"/>
              <a:t>–</a:t>
            </a:r>
            <a:r>
              <a:rPr lang="ru-RU" sz="2500" dirty="0" err="1"/>
              <a:t>Менкеля</a:t>
            </a:r>
            <a:r>
              <a:rPr lang="ru-RU" sz="2500" dirty="0"/>
              <a:t>), </a:t>
            </a:r>
            <a:r>
              <a:rPr lang="ru-RU" sz="2500" dirty="0" smtClean="0"/>
              <a:t>с </a:t>
            </a:r>
            <a:r>
              <a:rPr lang="ru-RU" sz="2500" dirty="0"/>
              <a:t>характерной асимметрией </a:t>
            </a:r>
            <a:r>
              <a:rPr lang="ru-RU" sz="2500" dirty="0" err="1"/>
              <a:t>Cs</a:t>
            </a:r>
            <a:r>
              <a:rPr lang="ru-RU" sz="2500" dirty="0"/>
              <a:t> ≈ 2Cv,  </a:t>
            </a:r>
            <a:r>
              <a:rPr lang="ru-RU" sz="2500" dirty="0" err="1"/>
              <a:t>Cs</a:t>
            </a:r>
            <a:r>
              <a:rPr lang="ru-RU" sz="2500" dirty="0"/>
              <a:t> ≈ 3Cv среднеквадратичная оценка квантилей порядка 0,75 составит приблизительно 1,2÷1,3σ. Учитывая, что квантиль стандартизованного нормального распределения порядка 0,95 равна </a:t>
            </a:r>
            <a:r>
              <a:rPr lang="ru-RU" sz="2500" dirty="0" err="1"/>
              <a:t>Zp</a:t>
            </a:r>
            <a:r>
              <a:rPr lang="ru-RU" sz="2500" dirty="0"/>
              <a:t> = </a:t>
            </a:r>
            <a:r>
              <a:rPr lang="ru-RU" sz="2500" dirty="0" smtClean="0"/>
              <a:t>1,64, соответственно, </a:t>
            </a:r>
            <a:r>
              <a:rPr lang="ru-RU" sz="2500" dirty="0"/>
              <a:t>имеем: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1954"/>
            <a:ext cx="4032448" cy="108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7" y="1255377"/>
            <a:ext cx="1008112" cy="74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10" y="5805264"/>
            <a:ext cx="3506789" cy="94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20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96" y="9938"/>
            <a:ext cx="6728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Региональные нормативы качества воды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5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43431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Проблемы при разработке региональных ПДК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Доказать согласующим организациям, что наблюдаемые фоновые концентрации ЗВ в нашем ВО имеют естественное, природное происхождение.</a:t>
            </a:r>
          </a:p>
          <a:p>
            <a:pPr marL="0" indent="0">
              <a:buNone/>
            </a:pPr>
            <a:r>
              <a:rPr lang="ru-RU" dirty="0" smtClean="0"/>
              <a:t>2. Утвердить разработанную методику, поскольку она возвращает регламентацию качества воды к первой, отвергнутой концепции «экологического» подхода к обоснованию ПДН.</a:t>
            </a:r>
          </a:p>
          <a:p>
            <a:pPr marL="0" indent="0">
              <a:buNone/>
            </a:pPr>
            <a:r>
              <a:rPr lang="ru-RU" dirty="0" smtClean="0"/>
              <a:t>3. Обеспечить экологическую безопасность ВО при разработке </a:t>
            </a:r>
            <a:r>
              <a:rPr lang="ru-RU" dirty="0" err="1" smtClean="0"/>
              <a:t>ПДКрег</a:t>
            </a:r>
            <a:r>
              <a:rPr lang="ru-RU" dirty="0" smtClean="0"/>
              <a:t>, то есть доказать </a:t>
            </a:r>
            <a:r>
              <a:rPr lang="ru-RU" dirty="0" err="1" smtClean="0"/>
              <a:t>неухудшение</a:t>
            </a:r>
            <a:r>
              <a:rPr lang="ru-RU" dirty="0" smtClean="0"/>
              <a:t> состояния ВО при введении региональных ПДК.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71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r>
              <a:rPr lang="ru-RU" dirty="0" smtClean="0"/>
              <a:t>Выявлены серьезные </a:t>
            </a:r>
            <a:r>
              <a:rPr lang="ru-RU" dirty="0"/>
              <a:t>недостатки, связанные с недоучетом региональных гидрохимических особенностей конкретных водных объектов. Совершенствование системы регламентации техногенных воздействий возможно только на основе максимально полного учета региональных особенностей водных объектов.</a:t>
            </a:r>
          </a:p>
          <a:p>
            <a:r>
              <a:rPr lang="ru-RU" dirty="0"/>
              <a:t>Технология расчетов региональных ПДК на основе оценок непараметрических статистических показателей, предложенная в статье, позволяет, в отличие от других методических подходов, весьма эффективно учитывать объем рассматриваемых статистических выборок и их изменчивость.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5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8" b="8280"/>
          <a:stretch/>
        </p:blipFill>
        <p:spPr bwMode="auto">
          <a:xfrm>
            <a:off x="0" y="0"/>
            <a:ext cx="91954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157192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Благодарим за внимание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904656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547687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малых реках </a:t>
            </a:r>
            <a:r>
              <a:rPr lang="ru-RU" dirty="0" err="1"/>
              <a:t>Соликамско-Березниковского</a:t>
            </a:r>
            <a:r>
              <a:rPr lang="ru-RU" dirty="0"/>
              <a:t> промышленного узла началась реабилитация природных ландшафтов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3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Альтернативная концепция охраны вод:</a:t>
            </a:r>
          </a:p>
          <a:p>
            <a:pPr marL="0" indent="0">
              <a:buNone/>
            </a:pPr>
            <a:r>
              <a:rPr lang="ru-RU" dirty="0"/>
              <a:t>Сброс </a:t>
            </a:r>
            <a:r>
              <a:rPr lang="ru-RU" dirty="0" smtClean="0"/>
              <a:t>сточных </a:t>
            </a:r>
            <a:r>
              <a:rPr lang="ru-RU" dirty="0"/>
              <a:t>вод не должен ограничивать три приоритетных вида водопользования: рыбное хозяйство, питьевое и промышленное </a:t>
            </a:r>
            <a:r>
              <a:rPr lang="ru-RU" dirty="0" smtClean="0"/>
              <a:t>водоснабжение.</a:t>
            </a:r>
          </a:p>
          <a:p>
            <a:pPr marL="0" indent="0">
              <a:buNone/>
            </a:pPr>
            <a:r>
              <a:rPr lang="ru-RU" dirty="0" smtClean="0"/>
              <a:t>Критерий </a:t>
            </a:r>
            <a:r>
              <a:rPr lang="ru-RU" dirty="0"/>
              <a:t>-  </a:t>
            </a:r>
            <a:r>
              <a:rPr lang="ru-RU" dirty="0" smtClean="0"/>
              <a:t>единые общегосударственные ПДК</a:t>
            </a:r>
          </a:p>
          <a:p>
            <a:pPr marL="0" indent="0">
              <a:buNone/>
            </a:pPr>
            <a:r>
              <a:rPr lang="ru-RU" dirty="0" smtClean="0"/>
              <a:t>Два противоположных </a:t>
            </a:r>
            <a:r>
              <a:rPr lang="ru-RU" dirty="0"/>
              <a:t>подхода к обоснованию допустимых нагрузок:</a:t>
            </a:r>
          </a:p>
          <a:p>
            <a:pPr marL="0" indent="0">
              <a:buNone/>
            </a:pPr>
            <a:r>
              <a:rPr lang="ru-RU" dirty="0"/>
              <a:t>- «экологический», направленный на обеспечение устойчивого функционирования сложившихся биоценозов;</a:t>
            </a:r>
          </a:p>
          <a:p>
            <a:pPr marL="0" indent="0">
              <a:buNone/>
            </a:pPr>
            <a:r>
              <a:rPr lang="ru-RU" dirty="0"/>
              <a:t>- «пользовательский», направленный на гарантированное обеспечение отдельных видов водопользования. </a:t>
            </a:r>
          </a:p>
          <a:p>
            <a:pPr marL="0" indent="0">
              <a:buNone/>
            </a:pPr>
            <a:r>
              <a:rPr lang="ru-RU" dirty="0"/>
              <a:t>С конца 30-х годов вторая концепция заняла доминирующее положение в отечественном санитарном и водном законодательствах. Первые санитарно-гигиенические ПДК для водоемов хозяйственного использования были опубликованы в 1940 г. под ред. А.И. </a:t>
            </a:r>
            <a:r>
              <a:rPr lang="ru-RU" dirty="0" err="1" smtClean="0"/>
              <a:t>Сысина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Значения </a:t>
            </a:r>
            <a:r>
              <a:rPr lang="ru-RU" dirty="0" err="1" smtClean="0"/>
              <a:t>рыбохозяйственных</a:t>
            </a:r>
            <a:r>
              <a:rPr lang="ru-RU" dirty="0" smtClean="0"/>
              <a:t> </a:t>
            </a:r>
            <a:r>
              <a:rPr lang="ru-RU" dirty="0"/>
              <a:t>ПДК впервые были опубликованы в </a:t>
            </a:r>
            <a:r>
              <a:rPr lang="ru-RU" dirty="0" smtClean="0"/>
              <a:t>1957 г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5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 настоящее время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/>
          <a:lstStyle/>
          <a:p>
            <a:r>
              <a:rPr lang="ru-RU" dirty="0" smtClean="0"/>
              <a:t>Значительно выросла научная база: установлены физико-химические и </a:t>
            </a:r>
            <a:r>
              <a:rPr lang="ru-RU" dirty="0" err="1" smtClean="0"/>
              <a:t>гидробилогические</a:t>
            </a:r>
            <a:r>
              <a:rPr lang="ru-RU" dirty="0" smtClean="0"/>
              <a:t> закономерности формирования качества вод, изучены процессы взаимодействия компонентов водного объекта – водной массы</a:t>
            </a:r>
            <a:r>
              <a:rPr lang="ru-RU" dirty="0"/>
              <a:t>, донных осадков, прибрежной </a:t>
            </a:r>
            <a:r>
              <a:rPr lang="ru-RU" dirty="0" smtClean="0"/>
              <a:t>зоны, </a:t>
            </a:r>
            <a:r>
              <a:rPr lang="ru-RU" dirty="0" err="1" smtClean="0"/>
              <a:t>биоты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Накоплены значительные ряды наблюдений за качеством воды природных водных объектов по всей территории России, которые позволяют охарактеризовать водные объекты по их основным химическим и биологическим особенностям.</a:t>
            </a:r>
          </a:p>
          <a:p>
            <a:endParaRPr lang="ru-RU" dirty="0"/>
          </a:p>
          <a:p>
            <a:r>
              <a:rPr lang="ru-RU" dirty="0" smtClean="0"/>
              <a:t>Благодаря этим достижениям выявились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4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49266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Недостатки системы единых общегосударственных ПДК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2160240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Единый норматив для всех водных объектов страны, несмотря на огромное различие физико-географических, климатических и социально-экономических условий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252955"/>
              </p:ext>
            </p:extLst>
          </p:nvPr>
        </p:nvGraphicFramePr>
        <p:xfrm>
          <a:off x="2549248" y="1107947"/>
          <a:ext cx="6594752" cy="5818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/>
                <a:gridCol w="1440160"/>
                <a:gridCol w="1368152"/>
                <a:gridCol w="2130256"/>
              </a:tblGrid>
              <a:tr h="3953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ПДК р/х, мг/л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ПДК с/г, мг/л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Фоновые концентрации, мг/л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</a:tr>
              <a:tr h="2422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Аммоний-ион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68580" marR="68580" marT="0" marB="0" anchor="ctr"/>
                </a:tc>
              </a:tr>
              <a:tr h="2422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БПК</a:t>
                      </a:r>
                      <a:r>
                        <a:rPr lang="ru-RU" sz="1400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2,96</a:t>
                      </a:r>
                    </a:p>
                  </a:txBody>
                  <a:tcPr marL="68580" marR="68580" marT="0" marB="0" anchor="ctr"/>
                </a:tc>
              </a:tr>
              <a:tr h="4844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Взвешенные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вещества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</a:tr>
              <a:tr h="2422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Железо общее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0,126</a:t>
                      </a:r>
                    </a:p>
                  </a:txBody>
                  <a:tcPr marL="68580" marR="68580" marT="0" marB="0" anchor="ctr"/>
                </a:tc>
              </a:tr>
              <a:tr h="2422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Кальций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40,9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22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Магний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14,3</a:t>
                      </a:r>
                    </a:p>
                  </a:txBody>
                  <a:tcPr marL="68580" marR="68580" marT="0" marB="0" anchor="ctr"/>
                </a:tc>
              </a:tr>
              <a:tr h="2422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Марганец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0,103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22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Медь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0,00314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22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Нефтепродукты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0,042</a:t>
                      </a:r>
                    </a:p>
                  </a:txBody>
                  <a:tcPr marL="68580" marR="68580" marT="0" marB="0" anchor="ctr"/>
                </a:tc>
              </a:tr>
              <a:tr h="2422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Никель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0,005</a:t>
                      </a:r>
                    </a:p>
                  </a:txBody>
                  <a:tcPr marL="68580" marR="68580" marT="0" marB="0" anchor="ctr"/>
                </a:tc>
              </a:tr>
              <a:tr h="2422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Нитраты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0,94</a:t>
                      </a:r>
                    </a:p>
                  </a:txBody>
                  <a:tcPr marL="68580" marR="68580" marT="0" marB="0" anchor="ctr"/>
                </a:tc>
              </a:tr>
              <a:tr h="2422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Нитриты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0,0389</a:t>
                      </a:r>
                    </a:p>
                  </a:txBody>
                  <a:tcPr marL="68580" marR="68580" marT="0" marB="0" anchor="ctr"/>
                </a:tc>
              </a:tr>
              <a:tr h="2422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Сульфаты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</a:tr>
              <a:tr h="2422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Сухой остаток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308</a:t>
                      </a:r>
                    </a:p>
                  </a:txBody>
                  <a:tcPr marL="68580" marR="68580" marT="0" marB="0" anchor="ctr"/>
                </a:tc>
              </a:tr>
              <a:tr h="2422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Фенолы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0,00086</a:t>
                      </a:r>
                    </a:p>
                  </a:txBody>
                  <a:tcPr marL="68580" marR="68580" marT="0" marB="0" anchor="ctr"/>
                </a:tc>
              </a:tr>
              <a:tr h="2422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Фосфаты (по Р)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0,062</a:t>
                      </a:r>
                    </a:p>
                  </a:txBody>
                  <a:tcPr marL="68580" marR="68580" marT="0" marB="0" anchor="ctr"/>
                </a:tc>
              </a:tr>
              <a:tr h="2422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Фторид-ион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0,39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0,363</a:t>
                      </a:r>
                    </a:p>
                  </a:txBody>
                  <a:tcPr marL="68580" marR="68580" marT="0" marB="0" anchor="ctr"/>
                </a:tc>
              </a:tr>
              <a:tr h="2422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Хлориды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14,5</a:t>
                      </a:r>
                    </a:p>
                  </a:txBody>
                  <a:tcPr marL="68580" marR="68580" marT="0" marB="0" anchor="ctr"/>
                </a:tc>
              </a:tr>
              <a:tr h="2422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Хром 6+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0,0013</a:t>
                      </a:r>
                    </a:p>
                  </a:txBody>
                  <a:tcPr marL="68580" marR="68580" marT="0" marB="0" anchor="ctr"/>
                </a:tc>
              </a:tr>
              <a:tr h="2422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Цианиды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0,035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0,035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0,004</a:t>
                      </a:r>
                    </a:p>
                  </a:txBody>
                  <a:tcPr marL="68580" marR="68580" marT="0" marB="0" anchor="ctr"/>
                </a:tc>
              </a:tr>
              <a:tr h="2422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Цинк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61" marR="65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0,0228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725593" y="476672"/>
            <a:ext cx="6421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Фоновые концентрации загрязняющих веществ в воде р. </a:t>
            </a:r>
            <a:r>
              <a:rPr lang="ru-RU" sz="1600" dirty="0" smtClean="0"/>
              <a:t>Урал выше Магнитогорского водохранилища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9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8789"/>
            <a:ext cx="8856984" cy="49266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Недостатки системы единых общегосударственных ПДК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196752"/>
            <a:ext cx="3888432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Не могут быть едиными </a:t>
            </a:r>
            <a:r>
              <a:rPr lang="ru-RU" dirty="0" err="1" smtClean="0"/>
              <a:t>рыбохозяйственные</a:t>
            </a:r>
            <a:r>
              <a:rPr lang="ru-RU" dirty="0" smtClean="0"/>
              <a:t> нормативы для такой огромной территории как </a:t>
            </a:r>
            <a:r>
              <a:rPr lang="ru-RU" dirty="0" smtClean="0"/>
              <a:t>Россия.</a:t>
            </a:r>
          </a:p>
          <a:p>
            <a:pPr marL="0" indent="0">
              <a:buNone/>
            </a:pPr>
            <a:r>
              <a:rPr lang="ru-RU" dirty="0" smtClean="0"/>
              <a:t>Не выработано </a:t>
            </a:r>
            <a:r>
              <a:rPr lang="ru-RU" dirty="0"/>
              <a:t>эффективных критериев подобия между модельными тест-системами, используемыми для оценок ПДК, и рассматриваемыми водными </a:t>
            </a:r>
            <a:r>
              <a:rPr lang="ru-RU" dirty="0" smtClean="0"/>
              <a:t>объектами.</a:t>
            </a:r>
          </a:p>
          <a:p>
            <a:pPr marL="0" indent="0">
              <a:buNone/>
            </a:pPr>
            <a:r>
              <a:rPr lang="ru-RU" dirty="0" smtClean="0"/>
              <a:t>Регламентация </a:t>
            </a:r>
            <a:r>
              <a:rPr lang="ru-RU" dirty="0"/>
              <a:t>на основе анализа статистик естественного фонового содержания </a:t>
            </a:r>
            <a:r>
              <a:rPr lang="ru-RU" dirty="0" smtClean="0"/>
              <a:t>правомерна </a:t>
            </a:r>
            <a:r>
              <a:rPr lang="ru-RU" dirty="0"/>
              <a:t>и корректна только для веществ так называемого «двойного» генезиса. При этом она принципиально не применяема для чисто техногенных «искусственных» </a:t>
            </a:r>
            <a:r>
              <a:rPr lang="ru-RU" dirty="0" err="1"/>
              <a:t>токсикантов</a:t>
            </a:r>
            <a:r>
              <a:rPr lang="ru-RU" dirty="0"/>
              <a:t>, естественное фоновое содержание которых априорно равно нулю.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48680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Средние  значения </a:t>
            </a:r>
            <a:r>
              <a:rPr lang="ru-RU" dirty="0"/>
              <a:t>показателей химического состава качества воды в </a:t>
            </a:r>
            <a:r>
              <a:rPr lang="ru-RU" dirty="0" smtClean="0"/>
              <a:t>реке Каме – </a:t>
            </a:r>
            <a:r>
              <a:rPr lang="ru-RU" dirty="0" err="1" smtClean="0"/>
              <a:t>пгт</a:t>
            </a:r>
            <a:r>
              <a:rPr lang="ru-RU" dirty="0" smtClean="0"/>
              <a:t> Тюлькино </a:t>
            </a:r>
            <a:r>
              <a:rPr lang="ru-RU" dirty="0"/>
              <a:t>по данным Пермского ЦГМС</a:t>
            </a: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028414"/>
              </p:ext>
            </p:extLst>
          </p:nvPr>
        </p:nvGraphicFramePr>
        <p:xfrm>
          <a:off x="179512" y="1484784"/>
          <a:ext cx="4788023" cy="5287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5696"/>
                <a:gridCol w="648072"/>
                <a:gridCol w="720079"/>
                <a:gridCol w="830073"/>
                <a:gridCol w="754103"/>
              </a:tblGrid>
              <a:tr h="27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Тюль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Берез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ПДКр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/х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ПДКс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/г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3,88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6,11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Хлориды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Сульфаты 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22,4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Минерализация 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Гидрокарбонаты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62,8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67,0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Азот аммоний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0,192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0,364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Азот нитрит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0,057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0,08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Азот нитрат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0,015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0,217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Кремний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2,58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Фосфор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0,041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0,051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Железо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0,880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0,962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Медь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0,001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Цинк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0,008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0,009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Марганец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0,094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0,114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Фенол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0,007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0,001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0,001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</a:tr>
              <a:tr h="27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Нефтепродукты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0,251</a:t>
                      </a:r>
                      <a:endParaRPr lang="ru-RU" sz="1400" b="1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СПАВ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0,021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0,029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Кальций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2" marR="61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38,6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49266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Недостатки системы единых общегосударственных ПДК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760640"/>
          </a:xfrm>
        </p:spPr>
        <p:txBody>
          <a:bodyPr/>
          <a:lstStyle/>
          <a:p>
            <a:r>
              <a:rPr lang="ru-RU" dirty="0" smtClean="0"/>
              <a:t>При комплексном использовании ВО как основные нормативы используются </a:t>
            </a:r>
            <a:r>
              <a:rPr lang="ru-RU" dirty="0" err="1" smtClean="0"/>
              <a:t>рыбохозяйственные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Сброс </a:t>
            </a:r>
            <a:r>
              <a:rPr lang="ru-RU" dirty="0" smtClean="0"/>
              <a:t>сточных вод </a:t>
            </a:r>
            <a:r>
              <a:rPr lang="ru-RU" smtClean="0"/>
              <a:t>предприятиями </a:t>
            </a:r>
            <a:r>
              <a:rPr lang="ru-RU" smtClean="0"/>
              <a:t>осуществляется </a:t>
            </a:r>
            <a:r>
              <a:rPr lang="ru-RU" dirty="0" smtClean="0"/>
              <a:t>в малые водотоки, некоторые из которых превращены в каналы транспортировки сточных вод. Весьма затруднительно признавать их </a:t>
            </a:r>
            <a:r>
              <a:rPr lang="ru-RU" dirty="0" err="1" smtClean="0"/>
              <a:t>рыбохозяйственными</a:t>
            </a:r>
            <a:r>
              <a:rPr lang="ru-RU" dirty="0" smtClean="0"/>
              <a:t> водными объектами. В Европе, согласно </a:t>
            </a:r>
            <a:r>
              <a:rPr lang="ru-RU" dirty="0" smtClean="0"/>
              <a:t>Директиве Европейского </a:t>
            </a:r>
            <a:r>
              <a:rPr lang="ru-RU" dirty="0" smtClean="0"/>
              <a:t>парламента, естественный водоток, на который распространяется водное законодательство, должен характеризовать минимальный расход в период межени в естественном режиме не менее 0, 001 м </a:t>
            </a:r>
            <a:r>
              <a:rPr lang="ru-RU" dirty="0" smtClean="0"/>
              <a:t>куб/с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524250"/>
            <a:ext cx="500062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54815"/>
              </p:ext>
            </p:extLst>
          </p:nvPr>
        </p:nvGraphicFramePr>
        <p:xfrm>
          <a:off x="0" y="-34280"/>
          <a:ext cx="7020273" cy="4220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2577"/>
                <a:gridCol w="817645"/>
                <a:gridCol w="1215709"/>
                <a:gridCol w="1016319"/>
                <a:gridCol w="915189"/>
                <a:gridCol w="915189"/>
                <a:gridCol w="817645"/>
              </a:tblGrid>
              <a:tr h="13464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Водоток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Средне-годовой расход воды, м</a:t>
                      </a:r>
                      <a:r>
                        <a:rPr lang="ru-RU" sz="1400" b="1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/с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Годовой объем естественного стока, тыс. м</a:t>
                      </a:r>
                      <a:r>
                        <a:rPr lang="ru-RU" sz="1400" b="1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сброса сточных вод за год, тыс. м</a:t>
                      </a:r>
                      <a:r>
                        <a:rPr lang="ru-RU" sz="1400" b="1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 данным 2ТП - водхоз)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Кратность превышения объема сточных вод над естественным стоком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1999 г.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 г.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1999 г.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 г.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Ленва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12930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27652,3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4305,6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2,14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Зырянка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3,31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104400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38957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1643,1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0,37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8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Ленва северная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0,65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20370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3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Черная (бассейн р. Волим)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1783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Толыч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9840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262836,7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50400,5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26,7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5,12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Поповка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908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587,8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0,16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Черная 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17704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16913,5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6,16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Глотиха 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6310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44493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21955,34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7,05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3,48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64735" y="332656"/>
            <a:ext cx="17653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Естественный сток и объемы сбросов сточных вод в малые реки </a:t>
            </a:r>
            <a:r>
              <a:rPr lang="ru-RU" dirty="0" err="1"/>
              <a:t>Соликамско-Березниковского</a:t>
            </a:r>
            <a:r>
              <a:rPr lang="ru-RU" dirty="0"/>
              <a:t> </a:t>
            </a:r>
            <a:r>
              <a:rPr lang="ru-RU" dirty="0" err="1"/>
              <a:t>промузла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97419" y="5072410"/>
            <a:ext cx="20358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Участок р. </a:t>
            </a:r>
            <a:r>
              <a:rPr lang="ru-RU" i="1" dirty="0" err="1" smtClean="0"/>
              <a:t>Ленва</a:t>
            </a: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i="1" dirty="0" smtClean="0"/>
              <a:t>(северная),</a:t>
            </a:r>
          </a:p>
          <a:p>
            <a:r>
              <a:rPr lang="ru-RU" i="1" dirty="0" smtClean="0"/>
              <a:t> </a:t>
            </a:r>
            <a:r>
              <a:rPr lang="ru-RU" i="1" dirty="0"/>
              <a:t>2007 г.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49266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Недостатки системы единых общегосударственных ПДК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760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Устарелость научно-методической базы оценки и управления качеством природных вод России: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Из 2-х направлений выбрано «пользовательское»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 отработана технология обработки </a:t>
            </a:r>
            <a:r>
              <a:rPr lang="ru-RU" dirty="0"/>
              <a:t>гидрохимической </a:t>
            </a:r>
            <a:r>
              <a:rPr lang="ru-RU" dirty="0" smtClean="0"/>
              <a:t>информации</a:t>
            </a:r>
          </a:p>
          <a:p>
            <a:pPr marL="936000" indent="0">
              <a:spcBef>
                <a:spcPts val="0"/>
              </a:spcBef>
              <a:buNone/>
            </a:pPr>
            <a:r>
              <a:rPr lang="ru-RU" dirty="0" smtClean="0"/>
              <a:t> - статистики </a:t>
            </a:r>
            <a:r>
              <a:rPr lang="ru-RU" dirty="0"/>
              <a:t>химических показателей </a:t>
            </a:r>
            <a:r>
              <a:rPr lang="ru-RU" dirty="0" smtClean="0"/>
              <a:t>качества воды не </a:t>
            </a:r>
            <a:r>
              <a:rPr lang="ru-RU" dirty="0"/>
              <a:t>подчиняются нормальному </a:t>
            </a:r>
            <a:r>
              <a:rPr lang="ru-RU" dirty="0" smtClean="0"/>
              <a:t>распределению, для их обработки не могут использоваться параметрические методы</a:t>
            </a:r>
          </a:p>
          <a:p>
            <a:pPr marL="936000" indent="0">
              <a:spcBef>
                <a:spcPts val="0"/>
              </a:spcBef>
              <a:buNone/>
            </a:pPr>
            <a:r>
              <a:rPr lang="ru-RU" dirty="0" smtClean="0"/>
              <a:t>- при </a:t>
            </a:r>
            <a:r>
              <a:rPr lang="ru-RU" dirty="0"/>
              <a:t>оперировании точечными показателями, чтобы уйти от особенностей распределения отдельных показателей химического состава воды водных объектов, необходимо за основу принять квантили определенного порядка с учетом погрешностей их оценки, т.е. необходимо переходить на интервальные оценки </a:t>
            </a:r>
          </a:p>
          <a:p>
            <a:pPr marL="936000" indent="0">
              <a:spcBef>
                <a:spcPts val="0"/>
              </a:spcBef>
              <a:buNone/>
            </a:pPr>
            <a:r>
              <a:rPr lang="ru-RU" dirty="0"/>
              <a:t>						</a:t>
            </a:r>
          </a:p>
          <a:p>
            <a:pPr marL="936000" indent="0">
              <a:spcBef>
                <a:spcPts val="0"/>
              </a:spcBef>
              <a:buNone/>
            </a:pPr>
            <a:r>
              <a:rPr lang="ru-RU" dirty="0"/>
              <a:t>где </a:t>
            </a:r>
            <a:r>
              <a:rPr lang="ru-RU" dirty="0" err="1"/>
              <a:t>Сф</a:t>
            </a:r>
            <a:r>
              <a:rPr lang="ru-RU" dirty="0"/>
              <a:t> – расчетная фоновая концентрация;</a:t>
            </a:r>
          </a:p>
          <a:p>
            <a:pPr marL="936000" indent="0">
              <a:spcBef>
                <a:spcPts val="0"/>
              </a:spcBef>
              <a:buNone/>
            </a:pPr>
            <a:r>
              <a:rPr lang="ru-RU" dirty="0"/>
              <a:t>Ср – квантиль порядка р;</a:t>
            </a:r>
          </a:p>
          <a:p>
            <a:pPr marL="936000" indent="0">
              <a:spcBef>
                <a:spcPts val="0"/>
              </a:spcBef>
              <a:buNone/>
            </a:pPr>
            <a:r>
              <a:rPr lang="ru-RU" dirty="0"/>
              <a:t>σр1 – средняя погрешность оценки квантили Ср с обеспеченностью р1 при объеме выборки N</a:t>
            </a:r>
            <a:r>
              <a:rPr lang="ru-RU" dirty="0" smtClean="0"/>
              <a:t>.</a:t>
            </a:r>
          </a:p>
          <a:p>
            <a:pPr marL="540000" indent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52" y="4768513"/>
            <a:ext cx="160900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71EA-B660-48B9-8AFF-5285F35B8A5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694</TotalTime>
  <Words>2542</Words>
  <Application>Microsoft Office PowerPoint</Application>
  <PresentationFormat>Экран (4:3)</PresentationFormat>
  <Paragraphs>871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Проблемы при установлении региональных ПДК</vt:lpstr>
      <vt:lpstr>В настоящее время основным показателем, определяющим допустимое содержание поллютантов в водных объектах, является система единых общегосударственных предельно-допустимых концентраций (ПДК)</vt:lpstr>
      <vt:lpstr>Презентация PowerPoint</vt:lpstr>
      <vt:lpstr>В настоящее время</vt:lpstr>
      <vt:lpstr>Недостатки системы единых общегосударственных ПДК</vt:lpstr>
      <vt:lpstr>Недостатки системы единых общегосударственных ПДК</vt:lpstr>
      <vt:lpstr>Недостатки системы единых общегосударственных ПДК</vt:lpstr>
      <vt:lpstr>Презентация PowerPoint</vt:lpstr>
      <vt:lpstr>Недостатки системы единых общегосударственных ПДК</vt:lpstr>
      <vt:lpstr>Презентация PowerPoint</vt:lpstr>
      <vt:lpstr>Характерные значения показателей химического состава качества воды в Камском водохранилище и его притоках по данным Пермского ЦГМС</vt:lpstr>
      <vt:lpstr>Недостатки системы единых общегосударственных ПДК</vt:lpstr>
      <vt:lpstr>Диффузный сток за год по данным Пермского ЦГМС</vt:lpstr>
      <vt:lpstr>Недостатки системы единых общегосударственных ПДК</vt:lpstr>
      <vt:lpstr>Презентация PowerPoint</vt:lpstr>
      <vt:lpstr>Недостатки системы единых общегосударственных ПДК</vt:lpstr>
      <vt:lpstr>Региональные нормативы качества воды</vt:lpstr>
      <vt:lpstr>При установлении региональных ПДК необходимо учитывать, что:</vt:lpstr>
      <vt:lpstr>Презентация PowerPoint</vt:lpstr>
      <vt:lpstr>Презентация PowerPoint</vt:lpstr>
      <vt:lpstr>Проблемы при разработке региональных ПДК</vt:lpstr>
      <vt:lpstr>Выводы </vt:lpstr>
      <vt:lpstr>Благодарим за внимание</vt:lpstr>
      <vt:lpstr>Презентация PowerPoint</vt:lpstr>
      <vt:lpstr>Презентация PowerPoint</vt:lpstr>
    </vt:vector>
  </TitlesOfParts>
  <Company>КамНИИВХ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при установлении региональных ПДК</dc:title>
  <dc:creator>Возняк</dc:creator>
  <cp:lastModifiedBy>Возняк</cp:lastModifiedBy>
  <cp:revision>50</cp:revision>
  <dcterms:created xsi:type="dcterms:W3CDTF">2018-10-08T16:22:14Z</dcterms:created>
  <dcterms:modified xsi:type="dcterms:W3CDTF">2018-10-11T21:15:37Z</dcterms:modified>
</cp:coreProperties>
</file>