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758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166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52704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518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40158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17735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5933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091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313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49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727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038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25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268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321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05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806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9815" y="766119"/>
            <a:ext cx="9770077" cy="2339545"/>
          </a:xfrm>
        </p:spPr>
        <p:txBody>
          <a:bodyPr>
            <a:normAutofit fontScale="90000"/>
          </a:bodyPr>
          <a:lstStyle/>
          <a:p>
            <a:r>
              <a:rPr lang="ru-RU" sz="4500" dirty="0" smtClean="0">
                <a:solidFill>
                  <a:schemeClr val="tx1"/>
                </a:solidFill>
              </a:rPr>
              <a:t>Концепция современного развития расчетных схем расхода наносов речных потоков</a:t>
            </a:r>
            <a:endParaRPr lang="ru-RU" sz="45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9815" y="4307301"/>
            <a:ext cx="10149017" cy="139219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Поздняков Шамиль Рауфович, Шмакова Марина Валентиновна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Федеральное государственное бюджетное учреждение науки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Институт озероведения Российской академии наук (ИНОЗ РАН),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Санкт-Петербург</a:t>
            </a:r>
          </a:p>
          <a:p>
            <a:pPr algn="ctr"/>
            <a:r>
              <a:rPr lang="en-US" sz="2000" cap="small" dirty="0" smtClean="0">
                <a:solidFill>
                  <a:schemeClr val="tx1"/>
                </a:solidFill>
              </a:rPr>
              <a:t>tbgmaster@mail.ru</a:t>
            </a:r>
            <a:endParaRPr lang="ru-RU" sz="2000" cap="sm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5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2993174"/>
              </p:ext>
            </p:extLst>
          </p:nvPr>
        </p:nvGraphicFramePr>
        <p:xfrm>
          <a:off x="1010653" y="1655545"/>
          <a:ext cx="9817769" cy="420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455"/>
                <a:gridCol w="349476"/>
                <a:gridCol w="3399376"/>
                <a:gridCol w="216120"/>
                <a:gridCol w="2936342"/>
              </a:tblGrid>
              <a:tr h="1236684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Расчетные формулы расхода </a:t>
                      </a:r>
                      <a:r>
                        <a:rPr lang="ru-RU" sz="2400" dirty="0" err="1" smtClean="0"/>
                        <a:t>влекомых</a:t>
                      </a:r>
                      <a:r>
                        <a:rPr lang="ru-RU" sz="2400" dirty="0" smtClean="0"/>
                        <a:t> наносов</a:t>
                      </a:r>
                      <a:endParaRPr lang="ru-RU" sz="2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94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Динамический подход</a:t>
                      </a:r>
                      <a:endParaRPr lang="ru-RU" dirty="0"/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Вероятностный подход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Обобщенный подход</a:t>
                      </a:r>
                    </a:p>
                    <a:p>
                      <a:endParaRPr lang="ru-RU" dirty="0"/>
                    </a:p>
                  </a:txBody>
                  <a:tcPr anchor="ctr" anchorCtr="1"/>
                </a:tc>
              </a:tr>
              <a:tr h="2170061">
                <a:tc>
                  <a:txBody>
                    <a:bodyPr/>
                    <a:lstStyle/>
                    <a:p>
                      <a:r>
                        <a:rPr lang="ru-RU" dirty="0" smtClean="0"/>
                        <a:t>И.В. </a:t>
                      </a:r>
                      <a:r>
                        <a:rPr lang="ru-RU" dirty="0" err="1" smtClean="0"/>
                        <a:t>Егиазаров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В.Н.</a:t>
                      </a:r>
                      <a:r>
                        <a:rPr lang="ru-RU" baseline="0" dirty="0" smtClean="0"/>
                        <a:t> Гончаров</a:t>
                      </a:r>
                    </a:p>
                    <a:p>
                      <a:r>
                        <a:rPr lang="ru-RU" baseline="0" dirty="0" smtClean="0"/>
                        <a:t>Г.И. </a:t>
                      </a:r>
                      <a:r>
                        <a:rPr lang="ru-RU" baseline="0" dirty="0" err="1" smtClean="0"/>
                        <a:t>Шамов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И.И. Леви</a:t>
                      </a:r>
                    </a:p>
                    <a:p>
                      <a:r>
                        <a:rPr lang="ru-RU" baseline="0" dirty="0" smtClean="0"/>
                        <a:t>Ю.А. </a:t>
                      </a:r>
                      <a:r>
                        <a:rPr lang="ru-RU" baseline="0" dirty="0" err="1" smtClean="0"/>
                        <a:t>Ибад</a:t>
                      </a:r>
                      <a:r>
                        <a:rPr lang="ru-RU" baseline="0" dirty="0" smtClean="0"/>
                        <a:t>-Заде</a:t>
                      </a:r>
                    </a:p>
                    <a:p>
                      <a:r>
                        <a:rPr lang="ru-RU" baseline="0" dirty="0" smtClean="0"/>
                        <a:t>А.В. </a:t>
                      </a:r>
                      <a:r>
                        <a:rPr lang="ru-RU" baseline="0" dirty="0" err="1" smtClean="0"/>
                        <a:t>Караушев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К.В.</a:t>
                      </a:r>
                      <a:r>
                        <a:rPr lang="ru-RU" baseline="0" smtClean="0"/>
                        <a:t> Гришанин</a:t>
                      </a:r>
                    </a:p>
                    <a:p>
                      <a:r>
                        <a:rPr lang="ru-RU" baseline="0" smtClean="0"/>
                        <a:t>М.А. Великанов</a:t>
                      </a:r>
                      <a:endParaRPr lang="ru-RU" smtClean="0"/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Доу Го-жень</a:t>
                      </a:r>
                    </a:p>
                    <a:p>
                      <a:r>
                        <a:rPr lang="ru-RU" smtClean="0"/>
                        <a:t>К.И. Россинский</a:t>
                      </a:r>
                    </a:p>
                    <a:p>
                      <a:r>
                        <a:rPr lang="ru-RU" smtClean="0"/>
                        <a:t>Ш.Р. Поздняков</a:t>
                      </a:r>
                      <a:endParaRPr lang="en-US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55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3569" y="1302148"/>
            <a:ext cx="8946541" cy="4195481"/>
          </a:xfrm>
        </p:spPr>
        <p:txBody>
          <a:bodyPr anchor="ctr" anchorCtr="1"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G</a:t>
            </a:r>
            <a:r>
              <a:rPr lang="ru-RU" sz="4400" b="1" baseline="-25000" dirty="0" err="1" smtClean="0">
                <a:solidFill>
                  <a:schemeClr val="tx1"/>
                </a:solidFill>
              </a:rPr>
              <a:t>общ.нан</a:t>
            </a:r>
            <a:r>
              <a:rPr lang="ru-RU" sz="4400" b="1" baseline="-25000" dirty="0" smtClean="0">
                <a:solidFill>
                  <a:schemeClr val="tx1"/>
                </a:solidFill>
              </a:rPr>
              <a:t>. </a:t>
            </a:r>
            <a:r>
              <a:rPr lang="ru-RU" sz="4400" b="1" dirty="0" smtClean="0">
                <a:solidFill>
                  <a:schemeClr val="tx1"/>
                </a:solidFill>
              </a:rPr>
              <a:t>= </a:t>
            </a:r>
            <a:r>
              <a:rPr lang="en-US" sz="4400" b="1" dirty="0" smtClean="0">
                <a:solidFill>
                  <a:schemeClr val="tx1"/>
                </a:solidFill>
              </a:rPr>
              <a:t>G</a:t>
            </a:r>
            <a:r>
              <a:rPr lang="ru-RU" sz="4400" b="1" baseline="-25000" dirty="0" err="1" smtClean="0">
                <a:solidFill>
                  <a:schemeClr val="tx1"/>
                </a:solidFill>
              </a:rPr>
              <a:t>взв.нан.</a:t>
            </a:r>
            <a:r>
              <a:rPr lang="ru-RU" sz="4400" b="1" dirty="0" err="1" smtClean="0">
                <a:solidFill>
                  <a:schemeClr val="tx1"/>
                </a:solidFill>
              </a:rPr>
              <a:t>+</a:t>
            </a:r>
            <a:r>
              <a:rPr lang="ru-RU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G</a:t>
            </a:r>
            <a:r>
              <a:rPr lang="ru-RU" sz="4400" b="1" baseline="-25000" dirty="0" err="1" smtClean="0">
                <a:solidFill>
                  <a:schemeClr val="tx1"/>
                </a:solidFill>
              </a:rPr>
              <a:t>влек.нан</a:t>
            </a:r>
            <a:r>
              <a:rPr lang="ru-RU" sz="4400" b="1" baseline="-25000" dirty="0" smtClean="0">
                <a:solidFill>
                  <a:schemeClr val="tx1"/>
                </a:solidFill>
              </a:rPr>
              <a:t>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35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35523" cy="2621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где       - сдвигающая проекция силы тяжести потока;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- сила инерции движущегося объема воды;</a:t>
            </a:r>
          </a:p>
          <a:p>
            <a:pPr marL="0" indent="0">
              <a:buNone/>
            </a:pPr>
            <a:r>
              <a:rPr lang="ru-RU" sz="2000" b="1" dirty="0" smtClean="0"/>
              <a:t>             - удерживающая проекция силы тяжести, действующая </a:t>
            </a:r>
            <a:br>
              <a:rPr lang="ru-RU" sz="2000" b="1" dirty="0" smtClean="0"/>
            </a:br>
            <a:r>
              <a:rPr lang="ru-RU" sz="2000" b="1" dirty="0" smtClean="0"/>
              <a:t>               на частицы наносов, движущихся в потоке;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- сила сопротивления частиц грунта сдвигу, кг м/с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;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- сила инерции частиц, движущейся в потоке.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1354" y="199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7072971"/>
              </p:ext>
            </p:extLst>
          </p:nvPr>
        </p:nvGraphicFramePr>
        <p:xfrm>
          <a:off x="2589212" y="785648"/>
          <a:ext cx="8189913" cy="1000125"/>
        </p:xfrm>
        <a:graphic>
          <a:graphicData uri="http://schemas.openxmlformats.org/presentationml/2006/ole">
            <p:oleObj spid="_x0000_s1136" name="Уравнение" r:id="rId3" imgW="2679700" imgH="33020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29647319"/>
              </p:ext>
            </p:extLst>
          </p:nvPr>
        </p:nvGraphicFramePr>
        <p:xfrm>
          <a:off x="3109294" y="2043293"/>
          <a:ext cx="457895" cy="474066"/>
        </p:xfrm>
        <a:graphic>
          <a:graphicData uri="http://schemas.openxmlformats.org/presentationml/2006/ole">
            <p:oleObj spid="_x0000_s1137" name="Уравнение" r:id="rId4" imgW="279279" imgH="291973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8352032"/>
              </p:ext>
            </p:extLst>
          </p:nvPr>
        </p:nvGraphicFramePr>
        <p:xfrm>
          <a:off x="3082815" y="2441500"/>
          <a:ext cx="507013" cy="463033"/>
        </p:xfrm>
        <a:graphic>
          <a:graphicData uri="http://schemas.openxmlformats.org/presentationml/2006/ole">
            <p:oleObj spid="_x0000_s1138" name="Уравнение" r:id="rId5" imgW="317225" imgH="291847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234315"/>
              </p:ext>
            </p:extLst>
          </p:nvPr>
        </p:nvGraphicFramePr>
        <p:xfrm>
          <a:off x="3033028" y="2904281"/>
          <a:ext cx="606585" cy="445736"/>
        </p:xfrm>
        <a:graphic>
          <a:graphicData uri="http://schemas.openxmlformats.org/presentationml/2006/ole">
            <p:oleObj spid="_x0000_s1139" name="Уравнение" r:id="rId6" imgW="393529" imgH="291973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0528796"/>
              </p:ext>
            </p:extLst>
          </p:nvPr>
        </p:nvGraphicFramePr>
        <p:xfrm>
          <a:off x="2836099" y="3652739"/>
          <a:ext cx="707880" cy="467959"/>
        </p:xfrm>
        <a:graphic>
          <a:graphicData uri="http://schemas.openxmlformats.org/presentationml/2006/ole">
            <p:oleObj spid="_x0000_s1140" name="Уравнение" r:id="rId7" imgW="495085" imgH="330057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7879671"/>
              </p:ext>
            </p:extLst>
          </p:nvPr>
        </p:nvGraphicFramePr>
        <p:xfrm>
          <a:off x="2836099" y="4120698"/>
          <a:ext cx="631422" cy="423228"/>
        </p:xfrm>
        <a:graphic>
          <a:graphicData uri="http://schemas.openxmlformats.org/presentationml/2006/ole">
            <p:oleObj spid="_x0000_s1141" name="Уравнение" r:id="rId8" imgW="431613" imgH="29197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929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9478" y="1761411"/>
            <a:ext cx="9952522" cy="48947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где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</a:t>
            </a:r>
            <a:r>
              <a:rPr lang="en-US" b="1" i="1" dirty="0" smtClean="0">
                <a:solidFill>
                  <a:schemeClr val="tx1"/>
                </a:solidFill>
              </a:rPr>
              <a:t>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– масса объема </a:t>
            </a:r>
            <a:r>
              <a:rPr lang="ru-RU" b="1" dirty="0" smtClean="0">
                <a:solidFill>
                  <a:schemeClr val="tx1"/>
                </a:solidFill>
              </a:rPr>
              <a:t>воды,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заключенного </a:t>
            </a:r>
            <a:r>
              <a:rPr lang="ru-RU" b="1" dirty="0" smtClean="0">
                <a:solidFill>
                  <a:schemeClr val="tx1"/>
                </a:solidFill>
              </a:rPr>
              <a:t>между двумя расчетными </a:t>
            </a:r>
            <a:r>
              <a:rPr lang="ru-RU" b="1" dirty="0" err="1" smtClean="0">
                <a:solidFill>
                  <a:schemeClr val="tx1"/>
                </a:solidFill>
              </a:rPr>
              <a:t>створами,кг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</a:t>
            </a:r>
            <a:r>
              <a:rPr lang="en-US" b="1" dirty="0" smtClean="0">
                <a:solidFill>
                  <a:schemeClr val="tx1"/>
                </a:solidFill>
              </a:rPr>
              <a:t> – </a:t>
            </a:r>
            <a:r>
              <a:rPr lang="ru-RU" b="1" dirty="0" smtClean="0">
                <a:solidFill>
                  <a:schemeClr val="tx1"/>
                </a:solidFill>
              </a:rPr>
              <a:t>ускорение свободного падения, м/с</a:t>
            </a:r>
            <a:r>
              <a:rPr lang="ru-RU" b="1" baseline="30000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</a:t>
            </a:r>
            <a:r>
              <a:rPr lang="en-US" b="1" dirty="0" smtClean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уклон дна;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 – </a:t>
            </a:r>
            <a:r>
              <a:rPr lang="ru-RU" b="1" dirty="0" smtClean="0">
                <a:solidFill>
                  <a:schemeClr val="tx1"/>
                </a:solidFill>
              </a:rPr>
              <a:t>глубина потока, м;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– расстояние, м;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– скорость потока, м/с;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– время, с;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    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– масса всех движущихся в потоке частиц, кг;</a:t>
            </a:r>
          </a:p>
          <a:p>
            <a:pPr marL="0" indent="0">
              <a:buNone/>
            </a:pPr>
            <a:r>
              <a:rPr lang="ru-RU" b="1" i="1" baseline="-25000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– скорость движения частицы, м/с;</a:t>
            </a:r>
          </a:p>
          <a:p>
            <a:pPr marL="0" indent="0">
              <a:buNone/>
            </a:pPr>
            <a:r>
              <a:rPr lang="ru-RU" b="1" i="1" baseline="-25000" dirty="0" smtClean="0">
                <a:solidFill>
                  <a:schemeClr val="tx1"/>
                </a:solidFill>
              </a:rPr>
              <a:t>        </a:t>
            </a:r>
            <a:r>
              <a:rPr lang="ru-RU" b="1" dirty="0" smtClean="0">
                <a:solidFill>
                  <a:schemeClr val="tx1"/>
                </a:solidFill>
              </a:rPr>
              <a:t>- коэффициент внутреннего трения, б/р;</a:t>
            </a:r>
            <a:endParaRPr lang="ru-RU" b="1" i="1" baseline="-25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b="1" dirty="0" smtClean="0"/>
              <a:t>- </a:t>
            </a:r>
            <a:r>
              <a:rPr lang="ru-RU" b="1" dirty="0" smtClean="0">
                <a:solidFill>
                  <a:schemeClr val="tx1"/>
                </a:solidFill>
              </a:rPr>
              <a:t>сцепление частиц грунта при сдвиге , </a:t>
            </a:r>
            <a:r>
              <a:rPr lang="ru-RU" b="1" dirty="0" err="1" smtClean="0">
                <a:solidFill>
                  <a:schemeClr val="tx1"/>
                </a:solidFill>
              </a:rPr>
              <a:t>кг</a:t>
            </a:r>
            <a:r>
              <a:rPr lang="ru-RU" b="1" baseline="30000" dirty="0" err="1" smtClean="0">
                <a:solidFill>
                  <a:schemeClr val="tx1"/>
                </a:solidFill>
              </a:rPr>
              <a:t>.</a:t>
            </a:r>
            <a:r>
              <a:rPr lang="ru-RU" b="1" dirty="0" err="1" smtClean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/с</a:t>
            </a:r>
            <a:r>
              <a:rPr lang="ru-RU" b="1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 - </a:t>
            </a:r>
            <a:r>
              <a:rPr lang="ru-RU" b="1" dirty="0" smtClean="0">
                <a:solidFill>
                  <a:schemeClr val="tx1"/>
                </a:solidFill>
              </a:rPr>
              <a:t>площадь приложения силы, м</a:t>
            </a:r>
            <a:r>
              <a:rPr lang="ru-RU" b="1" baseline="30000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2394646"/>
              </p:ext>
            </p:extLst>
          </p:nvPr>
        </p:nvGraphicFramePr>
        <p:xfrm>
          <a:off x="2808288" y="538163"/>
          <a:ext cx="7715250" cy="1069975"/>
        </p:xfrm>
        <a:graphic>
          <a:graphicData uri="http://schemas.openxmlformats.org/presentationml/2006/ole">
            <p:oleObj spid="_x0000_s2202" name="Уравнение" r:id="rId3" imgW="3213100" imgH="457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2227526"/>
              </p:ext>
            </p:extLst>
          </p:nvPr>
        </p:nvGraphicFramePr>
        <p:xfrm>
          <a:off x="2389957" y="2385514"/>
          <a:ext cx="291966" cy="345050"/>
        </p:xfrm>
        <a:graphic>
          <a:graphicData uri="http://schemas.openxmlformats.org/presentationml/2006/ole">
            <p:oleObj spid="_x0000_s2203" name="Уравнение" r:id="rId4" imgW="139579" imgH="164957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94887088"/>
              </p:ext>
            </p:extLst>
          </p:nvPr>
        </p:nvGraphicFramePr>
        <p:xfrm>
          <a:off x="2414570" y="2719464"/>
          <a:ext cx="259214" cy="336978"/>
        </p:xfrm>
        <a:graphic>
          <a:graphicData uri="http://schemas.openxmlformats.org/presentationml/2006/ole">
            <p:oleObj spid="_x0000_s2204" name="Уравнение" r:id="rId5" imgW="126780" imgH="164814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3785094"/>
              </p:ext>
            </p:extLst>
          </p:nvPr>
        </p:nvGraphicFramePr>
        <p:xfrm>
          <a:off x="2414570" y="3070977"/>
          <a:ext cx="259214" cy="320642"/>
        </p:xfrm>
        <a:graphic>
          <a:graphicData uri="http://schemas.openxmlformats.org/presentationml/2006/ole">
            <p:oleObj spid="_x0000_s2205" name="Уравнение" r:id="rId6" imgW="126725" imgH="177415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6814472"/>
              </p:ext>
            </p:extLst>
          </p:nvPr>
        </p:nvGraphicFramePr>
        <p:xfrm>
          <a:off x="2464318" y="3504361"/>
          <a:ext cx="175995" cy="330057"/>
        </p:xfrm>
        <a:graphic>
          <a:graphicData uri="http://schemas.openxmlformats.org/presentationml/2006/ole">
            <p:oleObj spid="_x0000_s2206" name="Уравнение" r:id="rId7" imgW="88669" imgH="177338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8844648"/>
              </p:ext>
            </p:extLst>
          </p:nvPr>
        </p:nvGraphicFramePr>
        <p:xfrm>
          <a:off x="2381337" y="3893676"/>
          <a:ext cx="259214" cy="316817"/>
        </p:xfrm>
        <a:graphic>
          <a:graphicData uri="http://schemas.openxmlformats.org/presentationml/2006/ole">
            <p:oleObj spid="_x0000_s2207" name="Уравнение" r:id="rId8" imgW="114201" imgH="139579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16988578"/>
              </p:ext>
            </p:extLst>
          </p:nvPr>
        </p:nvGraphicFramePr>
        <p:xfrm>
          <a:off x="2422709" y="4272787"/>
          <a:ext cx="190433" cy="326457"/>
        </p:xfrm>
        <a:graphic>
          <a:graphicData uri="http://schemas.openxmlformats.org/presentationml/2006/ole">
            <p:oleObj spid="_x0000_s2208" name="Уравнение" r:id="rId9" imgW="88746" imgH="152136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9367475"/>
              </p:ext>
            </p:extLst>
          </p:nvPr>
        </p:nvGraphicFramePr>
        <p:xfrm>
          <a:off x="2414572" y="4935021"/>
          <a:ext cx="281560" cy="422341"/>
        </p:xfrm>
        <a:graphic>
          <a:graphicData uri="http://schemas.openxmlformats.org/presentationml/2006/ole">
            <p:oleObj spid="_x0000_s2209" name="Уравнение" r:id="rId10" imgW="152334" imgH="228501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0676857"/>
              </p:ext>
            </p:extLst>
          </p:nvPr>
        </p:nvGraphicFramePr>
        <p:xfrm>
          <a:off x="2340443" y="4531944"/>
          <a:ext cx="407469" cy="458403"/>
        </p:xfrm>
        <a:graphic>
          <a:graphicData uri="http://schemas.openxmlformats.org/presentationml/2006/ole">
            <p:oleObj spid="_x0000_s2210" name="Уравнение" r:id="rId11" imgW="203112" imgH="228501" progId="Equation.3">
              <p:embed/>
            </p:oleObj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8978122"/>
              </p:ext>
            </p:extLst>
          </p:nvPr>
        </p:nvGraphicFramePr>
        <p:xfrm>
          <a:off x="2400179" y="5390544"/>
          <a:ext cx="255736" cy="340981"/>
        </p:xfrm>
        <a:graphic>
          <a:graphicData uri="http://schemas.openxmlformats.org/presentationml/2006/ole">
            <p:oleObj spid="_x0000_s2211" name="Уравнение" r:id="rId12" imgW="152268" imgH="203024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0403400"/>
              </p:ext>
            </p:extLst>
          </p:nvPr>
        </p:nvGraphicFramePr>
        <p:xfrm>
          <a:off x="2393256" y="5801043"/>
          <a:ext cx="259215" cy="316818"/>
        </p:xfrm>
        <a:graphic>
          <a:graphicData uri="http://schemas.openxmlformats.org/presentationml/2006/ole">
            <p:oleObj spid="_x0000_s2212" name="Уравнение" r:id="rId13" imgW="114201" imgH="139579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6962958"/>
              </p:ext>
            </p:extLst>
          </p:nvPr>
        </p:nvGraphicFramePr>
        <p:xfrm>
          <a:off x="2408928" y="6162152"/>
          <a:ext cx="216633" cy="275715"/>
        </p:xfrm>
        <a:graphic>
          <a:graphicData uri="http://schemas.openxmlformats.org/presentationml/2006/ole">
            <p:oleObj spid="_x0000_s2213" name="Уравнение" r:id="rId14" imgW="139579" imgH="177646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996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647974" y="510138"/>
            <a:ext cx="22769133" cy="6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Текст 10"/>
          <p:cNvSpPr txBox="1">
            <a:spLocks/>
          </p:cNvSpPr>
          <p:nvPr/>
        </p:nvSpPr>
        <p:spPr>
          <a:xfrm>
            <a:off x="3552695" y="5042770"/>
            <a:ext cx="7224524" cy="70293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 - ширина потока, 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01509383"/>
              </p:ext>
            </p:extLst>
          </p:nvPr>
        </p:nvGraphicFramePr>
        <p:xfrm>
          <a:off x="3069734" y="2088807"/>
          <a:ext cx="6297680" cy="1790767"/>
        </p:xfrm>
        <a:graphic>
          <a:graphicData uri="http://schemas.openxmlformats.org/presentationml/2006/ole">
            <p:oleObj spid="_x0000_s4130" name="Уравнение" r:id="rId3" imgW="1993680" imgH="647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6891205"/>
              </p:ext>
            </p:extLst>
          </p:nvPr>
        </p:nvGraphicFramePr>
        <p:xfrm>
          <a:off x="3647974" y="5042770"/>
          <a:ext cx="324429" cy="351465"/>
        </p:xfrm>
        <a:graphic>
          <a:graphicData uri="http://schemas.openxmlformats.org/presentationml/2006/ole">
            <p:oleObj spid="_x0000_s4131" name="Уравнение" r:id="rId4" imgW="152280" imgH="1648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835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03498" y="4302856"/>
            <a:ext cx="8915400" cy="1627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где          – плотность грунта, кг/м</a:t>
            </a:r>
            <a:r>
              <a:rPr lang="ru-RU" b="1" baseline="30000" dirty="0" smtClean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плотность воды, </a:t>
            </a:r>
            <a:r>
              <a:rPr lang="ru-RU" b="1" dirty="0" smtClean="0">
                <a:solidFill>
                  <a:schemeClr val="tx1"/>
                </a:solidFill>
              </a:rPr>
              <a:t>кг/м</a:t>
            </a:r>
            <a:r>
              <a:rPr lang="ru-RU" b="1" baseline="30000" dirty="0" smtClean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– расход воды</a:t>
            </a:r>
            <a:r>
              <a:rPr lang="ru-RU" b="1" smtClean="0">
                <a:solidFill>
                  <a:schemeClr val="tx1"/>
                </a:solidFill>
              </a:rPr>
              <a:t>, </a:t>
            </a:r>
            <a:r>
              <a:rPr lang="ru-RU" b="1" smtClean="0">
                <a:solidFill>
                  <a:schemeClr val="tx1"/>
                </a:solidFill>
              </a:rPr>
              <a:t>м</a:t>
            </a:r>
            <a:r>
              <a:rPr lang="ru-RU" b="1" baseline="30000" smtClean="0">
                <a:solidFill>
                  <a:schemeClr val="tx1"/>
                </a:solidFill>
              </a:rPr>
              <a:t>3</a:t>
            </a:r>
            <a:r>
              <a:rPr lang="ru-RU" b="1" smtClean="0">
                <a:solidFill>
                  <a:schemeClr val="tx1"/>
                </a:solidFill>
              </a:rPr>
              <a:t>/с.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647974" y="510138"/>
            <a:ext cx="22769133" cy="6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5066988"/>
              </p:ext>
            </p:extLst>
          </p:nvPr>
        </p:nvGraphicFramePr>
        <p:xfrm>
          <a:off x="2936342" y="1982133"/>
          <a:ext cx="5919787" cy="1409700"/>
        </p:xfrm>
        <a:graphic>
          <a:graphicData uri="http://schemas.openxmlformats.org/presentationml/2006/ole">
            <p:oleObj spid="_x0000_s5130" name="Уравнение" r:id="rId3" imgW="1917360" imgH="4572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6297408"/>
              </p:ext>
            </p:extLst>
          </p:nvPr>
        </p:nvGraphicFramePr>
        <p:xfrm>
          <a:off x="2619239" y="4302856"/>
          <a:ext cx="438867" cy="497743"/>
        </p:xfrm>
        <a:graphic>
          <a:graphicData uri="http://schemas.openxmlformats.org/presentationml/2006/ole">
            <p:oleObj spid="_x0000_s5131" name="Уравнение" r:id="rId4" imgW="190500" imgH="228600" progId="Equation.3">
              <p:embed/>
            </p:oleObj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6848977"/>
              </p:ext>
            </p:extLst>
          </p:nvPr>
        </p:nvGraphicFramePr>
        <p:xfrm>
          <a:off x="2619631" y="5162453"/>
          <a:ext cx="254233" cy="338978"/>
        </p:xfrm>
        <a:graphic>
          <a:graphicData uri="http://schemas.openxmlformats.org/presentationml/2006/ole">
            <p:oleObj spid="_x0000_s5132" name="Уравнение" r:id="rId5" imgW="152268" imgH="203024" progId="Equation.3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0232793"/>
              </p:ext>
            </p:extLst>
          </p:nvPr>
        </p:nvGraphicFramePr>
        <p:xfrm>
          <a:off x="2626513" y="4749295"/>
          <a:ext cx="309829" cy="335649"/>
        </p:xfrm>
        <a:graphic>
          <a:graphicData uri="http://schemas.openxmlformats.org/presentationml/2006/ole">
            <p:oleObj spid="_x0000_s5133" name="Уравнение" r:id="rId6" imgW="152280" imgH="1648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14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769" y="236739"/>
            <a:ext cx="9473681" cy="944808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Основные </a:t>
            </a:r>
            <a:r>
              <a:rPr lang="ru-RU" sz="2500" dirty="0">
                <a:solidFill>
                  <a:schemeClr val="tx1"/>
                </a:solidFill>
              </a:rPr>
              <a:t>гидравлические характеристики </a:t>
            </a: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и </a:t>
            </a:r>
            <a:r>
              <a:rPr lang="ru-RU" sz="2500" dirty="0">
                <a:solidFill>
                  <a:schemeClr val="tx1"/>
                </a:solidFill>
              </a:rPr>
              <a:t>среднее относительное </a:t>
            </a:r>
            <a:r>
              <a:rPr lang="ru-RU" sz="2500" dirty="0" smtClean="0">
                <a:solidFill>
                  <a:schemeClr val="tx1"/>
                </a:solidFill>
              </a:rPr>
              <a:t>отклонение между рассчитанными и наблюденными расходами наносов </a:t>
            </a:r>
            <a:r>
              <a:rPr lang="ru-RU" sz="2500" dirty="0" smtClean="0">
                <a:solidFill>
                  <a:schemeClr val="tx1"/>
                </a:solidFill>
                <a:sym typeface="Symbol" panose="05050102010706020507" pitchFamily="18" charset="2"/>
              </a:rPr>
              <a:t></a:t>
            </a:r>
            <a:r>
              <a:rPr lang="ru-RU" sz="2500" dirty="0">
                <a:solidFill>
                  <a:schemeClr val="tx1"/>
                </a:solidFill>
              </a:rPr>
              <a:t>, </a:t>
            </a:r>
            <a:r>
              <a:rPr lang="ru-RU" sz="2500" dirty="0" smtClean="0">
                <a:solidFill>
                  <a:schemeClr val="tx1"/>
                </a:solidFill>
              </a:rPr>
              <a:t>%</a:t>
            </a:r>
            <a:endParaRPr lang="ru-RU" sz="25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5713920"/>
              </p:ext>
            </p:extLst>
          </p:nvPr>
        </p:nvGraphicFramePr>
        <p:xfrm>
          <a:off x="675584" y="1453692"/>
          <a:ext cx="10747818" cy="5111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0202"/>
                <a:gridCol w="917148"/>
                <a:gridCol w="1031790"/>
                <a:gridCol w="917147"/>
                <a:gridCol w="840718"/>
                <a:gridCol w="831165"/>
                <a:gridCol w="1151112"/>
                <a:gridCol w="488536"/>
              </a:tblGrid>
              <a:tr h="363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Гидрометрический створ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</a:t>
                      </a:r>
                      <a:r>
                        <a:rPr lang="ru-RU" sz="1400" dirty="0">
                          <a:effectLst/>
                        </a:rPr>
                        <a:t>, б/р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</a:t>
                      </a:r>
                      <a:r>
                        <a:rPr lang="ru-RU" sz="1400">
                          <a:effectLst/>
                        </a:rPr>
                        <a:t>, м3/с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</a:t>
                      </a:r>
                      <a:r>
                        <a:rPr lang="ru-RU" sz="1400">
                          <a:effectLst/>
                        </a:rPr>
                        <a:t>, м/с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r>
                        <a:rPr lang="ru-RU" sz="1400">
                          <a:effectLst/>
                        </a:rPr>
                        <a:t>, 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В, 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G</a:t>
                      </a:r>
                      <a:r>
                        <a:rPr lang="ru-RU" sz="1400" baseline="-25000" dirty="0" err="1">
                          <a:effectLst/>
                        </a:rPr>
                        <a:t>общ</a:t>
                      </a:r>
                      <a:r>
                        <a:rPr lang="ru-RU" sz="1400" dirty="0">
                          <a:effectLst/>
                        </a:rPr>
                        <a:t>, кг/с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ru-RU" sz="1400" b="1">
                          <a:effectLst/>
                        </a:rPr>
                        <a:t>, %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Susitna River near </a:t>
                      </a:r>
                      <a:r>
                        <a:rPr lang="en-US" sz="1400" dirty="0" err="1">
                          <a:effectLst/>
                        </a:rPr>
                        <a:t>Talkeetna</a:t>
                      </a:r>
                      <a:r>
                        <a:rPr lang="en-US" sz="1400" dirty="0">
                          <a:effectLst/>
                        </a:rPr>
                        <a:t>, Alaska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0.00146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612-1160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1.8-2.7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1.7-2.3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183-202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199-859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39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Chulitua</a:t>
                      </a:r>
                      <a:r>
                        <a:rPr lang="en-US" sz="1400" dirty="0">
                          <a:effectLst/>
                        </a:rPr>
                        <a:t> River below Canyon near </a:t>
                      </a:r>
                      <a:r>
                        <a:rPr lang="en-US" sz="1400" dirty="0" err="1">
                          <a:effectLst/>
                        </a:rPr>
                        <a:t>Talkeetna</a:t>
                      </a:r>
                      <a:r>
                        <a:rPr lang="en-US" sz="1400" dirty="0">
                          <a:effectLst/>
                        </a:rPr>
                        <a:t>, Alaska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0.00131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564-946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2.0-2.5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2.5-3.1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108-123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488-1835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Tanana River at Fairbanks, Alaska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0.000467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1010-2020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1.3-1.9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2-2.9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296-469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2426-10119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Snake River near </a:t>
                      </a:r>
                      <a:r>
                        <a:rPr lang="en-US" sz="1400" dirty="0" err="1">
                          <a:effectLst/>
                        </a:rPr>
                        <a:t>Anatone</a:t>
                      </a:r>
                      <a:r>
                        <a:rPr lang="en-US" sz="1400" dirty="0">
                          <a:effectLst/>
                        </a:rPr>
                        <a:t>, Wash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0.001033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1990-3770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2.4-3.3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4.7-5.8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181-197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62.67-1328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39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Toutle River at Tower Road near Silver Lake, Wash.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0.00311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112-248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1.5-3.1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0.77-1.5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61-70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682-5901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39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Fork Toutle River near Kid Valley, Wash.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110-185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2.4-2.8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0.85-1.1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56 -59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1883-5090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Clearwater River at Spalding, Idaho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0.000312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847-1810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1.4-2.5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4.3-5.1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135-143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16.38-130.54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Yampa River at </a:t>
                      </a:r>
                      <a:r>
                        <a:rPr lang="en-US" sz="1400" dirty="0" err="1">
                          <a:effectLst/>
                        </a:rPr>
                        <a:t>Deerloge</a:t>
                      </a:r>
                      <a:r>
                        <a:rPr lang="en-US" sz="1400" dirty="0">
                          <a:effectLst/>
                        </a:rPr>
                        <a:t> Park, </a:t>
                      </a:r>
                      <a:r>
                        <a:rPr lang="en-US" sz="1400" dirty="0" err="1">
                          <a:effectLst/>
                        </a:rPr>
                        <a:t>Colo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0.000673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108-447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0.81-1.3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1.5-3.9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90-93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122.3-1008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Wisconsin River at </a:t>
                      </a:r>
                      <a:r>
                        <a:rPr lang="en-US" sz="1400" dirty="0" err="1">
                          <a:effectLst/>
                        </a:rPr>
                        <a:t>Muscods</a:t>
                      </a:r>
                      <a:r>
                        <a:rPr lang="en-US" sz="1400" dirty="0">
                          <a:effectLst/>
                        </a:rPr>
                        <a:t>, Wis.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0.000311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114-714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0.49-0.88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0.71-2.6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278-310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3.18-43.3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Black River near Galesville, Wis.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0.000221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20.1-80.7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0.44-0.54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0.55-1.4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72-122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1.702-9.59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Chippewa River at Durand, Wis.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0.000326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132-884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0.77-1.1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1.3-3.2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215-244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8.3-87.8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Chippewa River near Pepin, Wis.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0.000309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118-391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0.57-0.86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10.76-1.8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229-274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5.13-60.4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39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North Fork of Lick Creek near </a:t>
                      </a:r>
                      <a:r>
                        <a:rPr lang="en-US" sz="1400" dirty="0" smtClean="0">
                          <a:effectLst/>
                        </a:rPr>
                        <a:t>Yellow </a:t>
                      </a:r>
                      <a:r>
                        <a:rPr lang="en-US" sz="1400" dirty="0">
                          <a:effectLst/>
                        </a:rPr>
                        <a:t>Pine, Id</a:t>
                      </a:r>
                      <a:r>
                        <a:rPr lang="ru-RU" sz="1400" dirty="0">
                          <a:effectLst/>
                        </a:rPr>
                        <a:t>а</a:t>
                      </a:r>
                      <a:r>
                        <a:rPr lang="en-US" sz="1400" dirty="0">
                          <a:effectLst/>
                        </a:rPr>
                        <a:t>ho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0.00666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1.28-4.25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0.52-0.95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0.32-0.51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7.3-8.8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0.00344-0.127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413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South Fork of Salmon River </a:t>
                      </a:r>
                      <a:r>
                        <a:rPr lang="en-US" sz="1400" dirty="0" smtClean="0">
                          <a:effectLst/>
                        </a:rPr>
                        <a:t>near </a:t>
                      </a:r>
                      <a:r>
                        <a:rPr lang="en-US" sz="1400" dirty="0">
                          <a:effectLst/>
                        </a:rPr>
                        <a:t>Cascade, Idaho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0.00695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22-77.5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0.62-1.3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1.1-1.7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31.5-34.5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0.138-10.53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Chippewa River near </a:t>
                      </a:r>
                      <a:r>
                        <a:rPr lang="en-US" sz="1400" dirty="0" err="1">
                          <a:effectLst/>
                        </a:rPr>
                        <a:t>Caryville</a:t>
                      </a:r>
                      <a:r>
                        <a:rPr lang="en-US" sz="1400" dirty="0">
                          <a:effectLst/>
                        </a:rPr>
                        <a:t>, Wis.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0.000213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117-779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0.45-1.1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1.4-2.8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185-247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0.936-29.9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17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00189" y="1672281"/>
            <a:ext cx="6407206" cy="34036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21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</TotalTime>
  <Words>475</Words>
  <Application>Microsoft Office PowerPoint</Application>
  <PresentationFormat>Произвольный</PresentationFormat>
  <Paragraphs>172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Легкий дым</vt:lpstr>
      <vt:lpstr>Уравнение</vt:lpstr>
      <vt:lpstr>Концепция современного развития расчетных схем расхода наносов речных потоков</vt:lpstr>
      <vt:lpstr>Слайд 2</vt:lpstr>
      <vt:lpstr>Слайд 3</vt:lpstr>
      <vt:lpstr>Слайд 4</vt:lpstr>
      <vt:lpstr>Слайд 5</vt:lpstr>
      <vt:lpstr>Слайд 6</vt:lpstr>
      <vt:lpstr>Слайд 7</vt:lpstr>
      <vt:lpstr>Основные гидравлические характеристики  и среднее относительное отклонение между рассчитанными и наблюденными расходами наносов , %</vt:lpstr>
      <vt:lpstr>Спасибо за внимание!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современного развития расчетных схем расхода наносов речных потоков</dc:title>
  <dc:creator>HP</dc:creator>
  <cp:lastModifiedBy>AsusUser</cp:lastModifiedBy>
  <cp:revision>30</cp:revision>
  <dcterms:created xsi:type="dcterms:W3CDTF">2018-10-03T12:23:36Z</dcterms:created>
  <dcterms:modified xsi:type="dcterms:W3CDTF">2018-10-04T14:26:54Z</dcterms:modified>
</cp:coreProperties>
</file>