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handoutMasterIdLst>
    <p:handoutMasterId r:id="rId16"/>
  </p:handoutMasterIdLst>
  <p:sldIdLst>
    <p:sldId id="256" r:id="rId2"/>
    <p:sldId id="262" r:id="rId3"/>
    <p:sldId id="266" r:id="rId4"/>
    <p:sldId id="258" r:id="rId5"/>
    <p:sldId id="269" r:id="rId6"/>
    <p:sldId id="265" r:id="rId7"/>
    <p:sldId id="267" r:id="rId8"/>
    <p:sldId id="260" r:id="rId9"/>
    <p:sldId id="261" r:id="rId10"/>
    <p:sldId id="263" r:id="rId11"/>
    <p:sldId id="268" r:id="rId12"/>
    <p:sldId id="259" r:id="rId13"/>
    <p:sldId id="271" r:id="rId14"/>
    <p:sldId id="257" r:id="rId15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Светлый стиль 2 - акцент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Темный стиль 2 - акцент 1/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27" y="4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C28605-D750-4655-AAD1-D9CA59816374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B1CB77-340F-41AF-B668-CCE487BCC9A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233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F3C959-371E-4FB2-BBD9-9531ADCD455F}" type="datetimeFigureOut">
              <a:rPr lang="ru-RU" smtClean="0"/>
              <a:t>09.10.2018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44DF53D-8870-4D85-B15C-350177FC088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43608" y="4941168"/>
            <a:ext cx="5637010" cy="882119"/>
          </a:xfrm>
        </p:spPr>
        <p:txBody>
          <a:bodyPr>
            <a:normAutofit fontScale="92500" lnSpcReduction="20000"/>
          </a:bodyPr>
          <a:lstStyle/>
          <a:p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Падалко Ю.А.,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к.г.н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6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н.с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.,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Сивохип </a:t>
            </a:r>
            <a:r>
              <a:rPr lang="ru-RU" sz="1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Ж.Т.,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к.г.н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., </a:t>
            </a:r>
            <a:r>
              <a:rPr lang="ru-RU" sz="1600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с.н.с</a:t>
            </a:r>
            <a:r>
              <a:rPr lang="ru-RU" sz="1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Институт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степи УрО РАН, г. Оренбург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6" y="2276872"/>
            <a:ext cx="7175351" cy="944782"/>
          </a:xfrm>
        </p:spPr>
        <p:txBody>
          <a:bodyPr/>
          <a:lstStyle/>
          <a:p>
            <a:pPr marL="182880" indent="0">
              <a:buNone/>
            </a:pP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РЕГИОНАЛЬНАЯ СПЕЦИФИКА ИСПОЛЬЗОВАНИЯ ВОДНЫХ РЕСУРСОВ </a:t>
            </a:r>
            <a:r>
              <a:rPr lang="ru-RU" sz="2000" dirty="0" smtClean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ТРАНСГРАНИЧНОМ БАССЕЙНЕ РЕКИ УРАЛ</a:t>
            </a:r>
            <a: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2301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5830" y="260648"/>
            <a:ext cx="8282634" cy="360040"/>
          </a:xfrm>
        </p:spPr>
        <p:txBody>
          <a:bodyPr>
            <a:noAutofit/>
          </a:bodyPr>
          <a:lstStyle/>
          <a:p>
            <a:pPr algn="l"/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структуры водопотребления в трансграничном бассейне р.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2"/>
          <p:cNvSpPr txBox="1">
            <a:spLocks/>
          </p:cNvSpPr>
          <p:nvPr/>
        </p:nvSpPr>
        <p:spPr>
          <a:xfrm>
            <a:off x="189117" y="5149178"/>
            <a:ext cx="5388960" cy="7200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Динамика структуры водопотребления в трансграничном бассейне р. Урал (синий цвет – Российская Федерация, красный – Республика Казахстан),  млн м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 descr="C:\Users\Yuriy\Desktop\DSC_95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1443671"/>
            <a:ext cx="3121025" cy="207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613028" y="3521708"/>
            <a:ext cx="334322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Кушумский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канал, Республика Казахстан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3" name="Picture 5" descr="C:\Users\Yuriy\Desktop\IMG_42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005064"/>
            <a:ext cx="3139882" cy="213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60232" y="6237311"/>
            <a:ext cx="16839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Ириклинская</a:t>
            </a: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ГРЭС</a:t>
            </a:r>
            <a:endParaRPr lang="ru-RU" sz="1400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03022" y="1340768"/>
            <a:ext cx="5561150" cy="3600400"/>
            <a:chOff x="113835" y="1084733"/>
            <a:chExt cx="5561150" cy="3600400"/>
          </a:xfrm>
        </p:grpSpPr>
        <p:pic>
          <p:nvPicPr>
            <p:cNvPr id="1026" name="Picture 2" descr="C:\Users\Yuriy\Desktop\Dropbox\My articles\Сочи 2018\рисунок 2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3835" y="1084733"/>
              <a:ext cx="5438681" cy="36004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251520" y="2592908"/>
              <a:ext cx="24289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Суммарное 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использование воды</a:t>
              </a:r>
              <a:endParaRPr lang="en-US" sz="1200" b="1" dirty="0"/>
            </a:p>
          </p:txBody>
        </p:sp>
        <p:sp>
          <p:nvSpPr>
            <p:cNvPr id="11" name="Прямоугольник 10"/>
            <p:cNvSpPr/>
            <p:nvPr/>
          </p:nvSpPr>
          <p:spPr>
            <a:xfrm>
              <a:off x="2988544" y="2592907"/>
              <a:ext cx="268644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Производственное водопотребление</a:t>
              </a:r>
              <a:endParaRPr lang="en-US" sz="1200" b="1" dirty="0"/>
            </a:p>
          </p:txBody>
        </p:sp>
        <p:sp>
          <p:nvSpPr>
            <p:cNvPr id="12" name="Прямоугольник 11"/>
            <p:cNvSpPr/>
            <p:nvPr/>
          </p:nvSpPr>
          <p:spPr>
            <a:xfrm>
              <a:off x="599467" y="4408134"/>
              <a:ext cx="183319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Хозяйственно-питьевое</a:t>
              </a:r>
              <a:endParaRPr lang="en-US" sz="1200" b="1" dirty="0"/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2988544" y="4408134"/>
              <a:ext cx="2420214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sz="1200" b="1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Орошение</a:t>
              </a:r>
              <a:r>
                <a:rPr lang="ru-RU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обводнение пастбищ</a:t>
              </a:r>
              <a:endParaRPr lang="en-US" sz="12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4540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Yuriy\Desktop\Dropbox\My articles\Сочи 2018\Сивохип_рис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620688"/>
            <a:ext cx="5760640" cy="5657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2"/>
          <p:cNvSpPr>
            <a:spLocks noGrp="1"/>
          </p:cNvSpPr>
          <p:nvPr>
            <p:ph type="body" idx="1"/>
          </p:nvPr>
        </p:nvSpPr>
        <p:spPr>
          <a:xfrm>
            <a:off x="467544" y="188640"/>
            <a:ext cx="8282634" cy="36004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водопотребления в трансграничном бассейне р. </a:t>
            </a: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Урал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343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940445"/>
              </p:ext>
            </p:extLst>
          </p:nvPr>
        </p:nvGraphicFramePr>
        <p:xfrm>
          <a:off x="395536" y="2204864"/>
          <a:ext cx="8496944" cy="3024336"/>
        </p:xfrm>
        <a:graphic>
          <a:graphicData uri="http://schemas.openxmlformats.org/drawingml/2006/table">
            <a:tbl>
              <a:tblPr/>
              <a:tblGrid>
                <a:gridCol w="214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779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742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966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0690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11160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Регион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Водопотребление, млн.м</a:t>
                      </a:r>
                      <a:r>
                        <a:rPr lang="ru-RU" sz="1200" b="1" baseline="3000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 err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Водоемкость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ВРП, м</a:t>
                      </a:r>
                      <a:r>
                        <a:rPr lang="ru-RU" sz="1200" b="1" baseline="3000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/</a:t>
                      </a:r>
                      <a:r>
                        <a:rPr lang="ru-RU" sz="1200" b="1" dirty="0" err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тыс.руб</a:t>
                      </a: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, 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Объемы оборотного и повторно-последовательного водоснабжения, млн. м</a:t>
                      </a:r>
                      <a:r>
                        <a:rPr lang="ru-RU" sz="1200" b="1" baseline="3000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Потери воды при транспортировке, млн.м</a:t>
                      </a:r>
                      <a:r>
                        <a:rPr lang="ru-RU" sz="1200" b="1" baseline="3000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200" b="1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0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Челябинская обл.</a:t>
                      </a:r>
                      <a:endParaRPr lang="ru-RU" sz="11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554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0,67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5200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95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5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Республика Башкортостан</a:t>
                      </a:r>
                      <a:endParaRPr lang="ru-RU" sz="11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783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0,62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8119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0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Оренбургская обл.</a:t>
                      </a:r>
                      <a:endParaRPr lang="ru-RU" sz="11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1193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1,73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1713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27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0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Актюбинская обл.</a:t>
                      </a:r>
                      <a:endParaRPr lang="ru-RU" sz="11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427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1,17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190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632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Западно-Казахстанская обл.</a:t>
                      </a:r>
                      <a:endParaRPr lang="ru-RU" sz="11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504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1,41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28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0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Атырауская обл.</a:t>
                      </a:r>
                      <a:endParaRPr lang="ru-RU" sz="11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227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0,24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242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35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075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Река Урал (РФ)</a:t>
                      </a:r>
                      <a:endParaRPr lang="ru-RU" sz="1100" b="1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1303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-</a:t>
                      </a:r>
                      <a:endParaRPr lang="ru-RU" sz="1100" b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5542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0" dirty="0">
                          <a:solidFill>
                            <a:schemeClr val="tx2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42</a:t>
                      </a:r>
                      <a:endParaRPr lang="ru-RU" sz="1100" b="0" dirty="0">
                        <a:solidFill>
                          <a:schemeClr val="tx2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60" marR="6826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22588" name="Rectangle 1"/>
          <p:cNvSpPr>
            <a:spLocks noChangeArrowheads="1"/>
          </p:cNvSpPr>
          <p:nvPr/>
        </p:nvSpPr>
        <p:spPr bwMode="auto">
          <a:xfrm>
            <a:off x="395536" y="144671"/>
            <a:ext cx="765485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indent="4508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ru-RU" altLang="ru-RU" sz="20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Показатели эффективности использования водных ресурсов в </a:t>
            </a:r>
          </a:p>
          <a:p>
            <a:pPr eaLnBrk="1" hangingPunct="1"/>
            <a:r>
              <a:rPr lang="ru-RU" altLang="ru-RU" sz="2000" b="1" dirty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регионах трансграничного бассейна </a:t>
            </a:r>
            <a:r>
              <a:rPr lang="ru-RU" altLang="ru-RU" sz="2000" b="1" dirty="0" err="1" smtClean="0">
                <a:solidFill>
                  <a:schemeClr val="tx2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р.Урал</a:t>
            </a:r>
            <a:endParaRPr lang="ru-RU" altLang="ru-RU" sz="2000" b="1" dirty="0">
              <a:solidFill>
                <a:schemeClr val="tx2"/>
              </a:solidFill>
              <a:latin typeface="Calibri" pitchFamily="34" charset="0"/>
              <a:ea typeface="Calibri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21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Объект 2"/>
          <p:cNvSpPr>
            <a:spLocks noGrp="1"/>
          </p:cNvSpPr>
          <p:nvPr>
            <p:ph idx="4294967295"/>
          </p:nvPr>
        </p:nvSpPr>
        <p:spPr>
          <a:xfrm>
            <a:off x="468313" y="1341438"/>
            <a:ext cx="8229600" cy="489585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altLang="ru-RU" sz="1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altLang="ru-RU" sz="1400" dirty="0">
              <a:solidFill>
                <a:schemeClr val="accent1">
                  <a:lumMod val="50000"/>
                </a:schemeClr>
              </a:solidFill>
            </a:endParaRP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</a:rPr>
              <a:t>Рамочным международным Соглашением является Конвенция по охране и использованию трансграничных водотоков и международных озер (Хельсинки, 1992 г.). Данная конвенция в России была принята 2 ноября 1993 г., вступила в силу – 6 октября 1996 г.; в Республике Казахстан вступила в силу 11.04.2001 г. 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</a:rPr>
              <a:t>Соглашение об основных принципах взаимодействия в области рационального использования и охраны трансграничных водных объектов государств-участников СНГ (1998 г.);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</a:rPr>
              <a:t>Модельный водный кодекс (Постановление № 27-10 от 16 ноября 2006 г.), согласно которому устанавливаются единые основополагающие принципы водной политики, направленной на устойчивое водопользование и охрану водных объектов и ресурсов;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</a:rPr>
              <a:t>Межправительственное «Соглашение о совместном использовании и охране трансграничных водных объектов» (1992, 2010 гг.);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altLang="ru-RU" sz="1400" dirty="0" smtClean="0">
                <a:solidFill>
                  <a:schemeClr val="accent1">
                    <a:lumMod val="50000"/>
                  </a:schemeClr>
                </a:solidFill>
              </a:rPr>
              <a:t>Межгосударственный «Договор о сотрудничестве и взаимодействии по пограничным вопросам» (2004);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altLang="ru-RU" sz="1400" b="1" dirty="0" smtClean="0">
                <a:solidFill>
                  <a:srgbClr val="FF0000"/>
                </a:solidFill>
              </a:rPr>
              <a:t>Соглашение между Правительством РФ и Правительством РК по сохранению экосистемы бассейна трансграничной реки Урал (04.10.2016, г. Астана);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r>
              <a:rPr lang="ru-RU" altLang="ru-RU" sz="1400" b="1" dirty="0" smtClean="0">
                <a:solidFill>
                  <a:srgbClr val="FF0000"/>
                </a:solidFill>
              </a:rPr>
              <a:t>Соглашение по координации научной и практической деятельности по охране р. Урал (31.03.2017, г. Уральск).</a:t>
            </a:r>
          </a:p>
          <a:p>
            <a:pPr marL="274320" indent="-274320" eaLnBrk="1" fontAlgn="auto" hangingPunct="1">
              <a:spcAft>
                <a:spcPts val="0"/>
              </a:spcAft>
              <a:defRPr/>
            </a:pPr>
            <a:endParaRPr lang="ru-RU" altLang="ru-RU" sz="1400" dirty="0" smtClean="0"/>
          </a:p>
        </p:txBody>
      </p:sp>
      <p:sp>
        <p:nvSpPr>
          <p:cNvPr id="1433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3775"/>
          </a:xfrm>
        </p:spPr>
        <p:txBody>
          <a:bodyPr rtlCol="0">
            <a:normAutofit fontScale="90000"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ru-RU" altLang="ru-RU" sz="2000" dirty="0" smtClean="0"/>
              <a:t>Нормативно-правовая база институционального сотрудничества в трансграничном бассейне р. Урал представлена следующими форматами:</a:t>
            </a:r>
            <a:br>
              <a:rPr lang="ru-RU" altLang="ru-RU" sz="2000" dirty="0" smtClean="0"/>
            </a:br>
            <a:endParaRPr lang="ru-RU" altLang="ru-RU" sz="2000" dirty="0" smtClean="0"/>
          </a:p>
        </p:txBody>
      </p:sp>
    </p:spTree>
    <p:extLst>
      <p:ext uri="{BB962C8B-B14F-4D97-AF65-F5344CB8AC3E}">
        <p14:creationId xmlns:p14="http://schemas.microsoft.com/office/powerpoint/2010/main" val="141749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  <a14:imgEffect>
                      <a14:colorTemperature colorTemp="4700"/>
                    </a14:imgEffect>
                    <a14:imgEffect>
                      <a14:saturation sat="32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51520" y="1052736"/>
            <a:ext cx="5433393" cy="1143000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36263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69898" y="188639"/>
            <a:ext cx="8450574" cy="374869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Трансграничные </a:t>
            </a:r>
            <a:r>
              <a:rPr lang="ru-RU" sz="1600" b="1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речные </a:t>
            </a:r>
            <a:r>
              <a:rPr lang="ru-RU" sz="16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бассейны.  Доля трансграничного стока по странам мира</a:t>
            </a:r>
            <a:endParaRPr lang="ru-RU" sz="1600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Группа 11"/>
          <p:cNvGrpSpPr/>
          <p:nvPr/>
        </p:nvGrpSpPr>
        <p:grpSpPr>
          <a:xfrm>
            <a:off x="5674834" y="3313878"/>
            <a:ext cx="2955784" cy="3314540"/>
            <a:chOff x="5674834" y="3313878"/>
            <a:chExt cx="2955784" cy="3314540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5679059" y="3313878"/>
              <a:ext cx="2951559" cy="3314540"/>
              <a:chOff x="6084168" y="3100489"/>
              <a:chExt cx="2951559" cy="3314540"/>
            </a:xfrm>
          </p:grpSpPr>
          <p:pic>
            <p:nvPicPr>
              <p:cNvPr id="4" name="Picture 7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6616"/>
              <a:stretch/>
            </p:blipFill>
            <p:spPr>
              <a:xfrm>
                <a:off x="6084168" y="3100489"/>
                <a:ext cx="2951559" cy="331454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miter lim="800000"/>
                <a:headEnd/>
                <a:tailEnd/>
              </a:ln>
            </p:spPr>
          </p:pic>
          <p:pic>
            <p:nvPicPr>
              <p:cNvPr id="7" name="Picture 7"/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335" t="69171" r="3162" b="14684"/>
              <a:stretch/>
            </p:blipFill>
            <p:spPr>
              <a:xfrm>
                <a:off x="8345047" y="5554141"/>
                <a:ext cx="667467" cy="785241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  <a:miter lim="800000"/>
                <a:headEnd/>
                <a:tailEnd/>
              </a:ln>
            </p:spPr>
          </p:pic>
        </p:grpSp>
        <p:sp>
          <p:nvSpPr>
            <p:cNvPr id="8" name="Прямоугольник 7"/>
            <p:cNvSpPr/>
            <p:nvPr/>
          </p:nvSpPr>
          <p:spPr>
            <a:xfrm>
              <a:off x="5674834" y="3313878"/>
              <a:ext cx="1684222" cy="619178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/>
            <a:p>
              <a:pPr algn="ctr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</a:pPr>
              <a:r>
                <a:rPr lang="ru-RU" sz="1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Доля трансграничного стока в странах Европы </a:t>
              </a:r>
              <a:r>
                <a:rPr lang="ru-RU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/>
              </a:r>
              <a:br>
                <a:rPr lang="ru-RU" sz="14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</a:br>
              <a:endParaRPr lang="ru-RU" sz="10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4927523" y="908720"/>
            <a:ext cx="4155667" cy="2257565"/>
            <a:chOff x="4927523" y="908720"/>
            <a:chExt cx="4155667" cy="2257565"/>
          </a:xfrm>
        </p:grpSpPr>
        <p:grpSp>
          <p:nvGrpSpPr>
            <p:cNvPr id="9" name="Группа 8"/>
            <p:cNvGrpSpPr/>
            <p:nvPr/>
          </p:nvGrpSpPr>
          <p:grpSpPr>
            <a:xfrm>
              <a:off x="4927523" y="908720"/>
              <a:ext cx="4155667" cy="2257565"/>
              <a:chOff x="4988333" y="722160"/>
              <a:chExt cx="4155667" cy="2257565"/>
            </a:xfrm>
          </p:grpSpPr>
          <p:pic>
            <p:nvPicPr>
              <p:cNvPr id="5" name="Рисунок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869"/>
              <a:stretch/>
            </p:blipFill>
            <p:spPr bwMode="auto">
              <a:xfrm>
                <a:off x="4988333" y="722160"/>
                <a:ext cx="4155667" cy="2257565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Рисунок 1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536" t="5144" r="79123" b="74770"/>
              <a:stretch/>
            </p:blipFill>
            <p:spPr bwMode="auto">
              <a:xfrm>
                <a:off x="4988333" y="722160"/>
                <a:ext cx="774261" cy="618608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1" name="Прямоугольник 10"/>
            <p:cNvSpPr/>
            <p:nvPr/>
          </p:nvSpPr>
          <p:spPr>
            <a:xfrm>
              <a:off x="5701784" y="908720"/>
              <a:ext cx="3222104" cy="276999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t">
              <a:noAutofit/>
            </a:bodyPr>
            <a:lstStyle/>
            <a:p>
              <a:pPr algn="ctr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</a:pPr>
              <a:r>
                <a:rPr lang="ru-RU" sz="1200" dirty="0">
                  <a:solidFill>
                    <a:schemeClr val="tx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Доля трансграничного стока в странах Азии</a:t>
              </a:r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102550" y="908720"/>
            <a:ext cx="4491650" cy="5445040"/>
            <a:chOff x="102550" y="908720"/>
            <a:chExt cx="4491650" cy="5445040"/>
          </a:xfrm>
        </p:grpSpPr>
        <p:pic>
          <p:nvPicPr>
            <p:cNvPr id="1027" name="Picture 3" descr="H:\Растр\для РФФИ Урал\Бассейн_Урала - копия1.bmp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504" y="1212623"/>
              <a:ext cx="4486696" cy="5141137"/>
            </a:xfrm>
            <a:prstGeom prst="rect">
              <a:avLst/>
            </a:prstGeom>
            <a:noFill/>
            <a:ln w="3175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Текст 2"/>
            <p:cNvSpPr txBox="1">
              <a:spLocks/>
            </p:cNvSpPr>
            <p:nvPr/>
          </p:nvSpPr>
          <p:spPr>
            <a:xfrm>
              <a:off x="1170879" y="4788164"/>
              <a:ext cx="3312368" cy="1013834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just"/>
              <a:endParaRPr lang="ru-RU" sz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Текст 2"/>
            <p:cNvSpPr txBox="1">
              <a:spLocks/>
            </p:cNvSpPr>
            <p:nvPr/>
          </p:nvSpPr>
          <p:spPr>
            <a:xfrm>
              <a:off x="102550" y="908720"/>
              <a:ext cx="4491650" cy="309304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</p:spPr>
          <p:txBody>
            <a:bodyPr vert="horz" lIns="91440" tIns="45720" rIns="91440" bIns="45720" rtlCol="0" anchor="t">
              <a:noAutofit/>
            </a:bodyPr>
            <a:lstStyle>
              <a:lvl1pPr marL="0" indent="0" algn="r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2000" kern="120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914400" rtl="0" eaLnBrk="1" latinLnBrk="0" hangingPunct="1">
                <a:spcBef>
                  <a:spcPct val="20000"/>
                </a:spcBef>
                <a:spcAft>
                  <a:spcPts val="300"/>
                </a:spcAft>
                <a:buClr>
                  <a:schemeClr val="accent6">
                    <a:lumMod val="75000"/>
                  </a:schemeClr>
                </a:buClr>
                <a:buSzPct val="130000"/>
                <a:buFont typeface="Georgia" pitchFamily="18" charset="0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Бассейн реки Урал</a:t>
              </a:r>
              <a:endParaRPr lang="ru-RU" sz="1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8008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368425" y="2743200"/>
            <a:ext cx="6480175" cy="16732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2"/>
              <a:buNone/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280920" cy="792088"/>
          </a:xfrm>
        </p:spPr>
        <p:txBody>
          <a:bodyPr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/>
              <a:t/>
            </a:r>
            <a:br>
              <a:rPr lang="ru-RU" sz="2200" b="1" dirty="0" smtClean="0"/>
            </a:b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Параметры среднегодового стока в створах </a:t>
            </a:r>
            <a:b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трансграничных водотоков бассейна р. Урал</a:t>
            </a:r>
            <a:endParaRPr lang="ru-RU" b="1" dirty="0">
              <a:solidFill>
                <a:schemeClr val="tx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465158508"/>
              </p:ext>
            </p:extLst>
          </p:nvPr>
        </p:nvGraphicFramePr>
        <p:xfrm>
          <a:off x="214313" y="1928813"/>
          <a:ext cx="4714875" cy="4505325"/>
        </p:xfrm>
        <a:graphic>
          <a:graphicData uri="http://schemas.openxmlformats.org/drawingml/2006/table">
            <a:tbl>
              <a:tblPr/>
              <a:tblGrid>
                <a:gridCol w="10715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937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55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5723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6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47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Пункт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Площадь водосбора, км</a:t>
                      </a:r>
                      <a:r>
                        <a:rPr kumimoji="0" lang="ru-RU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Среднее значение стока, м</a:t>
                      </a:r>
                      <a:r>
                        <a:rPr kumimoji="0" lang="ru-RU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/с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Модуль стока,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л/с км</a:t>
                      </a:r>
                      <a:r>
                        <a:rPr kumimoji="0" lang="ru-RU" sz="1000" b="1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</a:t>
                      </a:r>
                      <a:endParaRPr kumimoji="0" lang="ru-RU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Регион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р. Урал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с. Кизильское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17200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Челябинская область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р. Урал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г. Орск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46100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27,9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1,29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Оренбургская область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р. Урал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г. Оренбург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82300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97,5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1,13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Оренбургская область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5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р. Урал 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с. Кушум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190000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320,0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-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Западно-Казахстанская область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р. Сакмара –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 п. Акъюлово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5640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12,3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2,79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Республика Башкортостан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р. Сакмара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с. Т. Каргала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29600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110,0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3,71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Оренбургская область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р. Илек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пос. Веселый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17200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22,1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1,28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Оренбургская область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5E0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318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р. Орь –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п. </a:t>
                      </a:r>
                      <a:r>
                        <a:rPr kumimoji="0" lang="ru-RU" sz="1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Бугетсай</a:t>
                      </a:r>
                      <a:endParaRPr kumimoji="0" 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7480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4,32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0,56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Times New Roman" pitchFamily="18" charset="0"/>
                        </a:rPr>
                        <a:t>Актюбинская область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BF0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8498" name="Рисунок 4" descr="сток цветная.bmp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5" y="1928813"/>
            <a:ext cx="3984625" cy="4500562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64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Рисунок 5" descr="FIG 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0552"/>
            <a:ext cx="5634832" cy="2915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188640"/>
            <a:ext cx="6245989" cy="584775"/>
          </a:xfrm>
          <a:prstGeom prst="rect">
            <a:avLst/>
          </a:prstGeom>
        </p:spPr>
        <p:txBody>
          <a:bodyPr>
            <a:noAutofit/>
          </a:bodyPr>
          <a:lstStyle/>
          <a:p>
            <a:pPr marL="45720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Сезонное распределение речного стока в бассейне р. Урал.</a:t>
            </a:r>
            <a:endParaRPr lang="en-US" sz="1600" b="1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325066" y="1592795"/>
            <a:ext cx="4320479" cy="32403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86" y="3944232"/>
            <a:ext cx="3755814" cy="281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85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457123"/>
              </p:ext>
            </p:extLst>
          </p:nvPr>
        </p:nvGraphicFramePr>
        <p:xfrm>
          <a:off x="85682" y="1196752"/>
          <a:ext cx="4896545" cy="4481557"/>
        </p:xfrm>
        <a:graphic>
          <a:graphicData uri="http://schemas.openxmlformats.org/drawingml/2006/table">
            <a:tbl>
              <a:tblPr firstRow="1" firstCol="1" bandRow="1">
                <a:tableStyleId>{0660B408-B3CF-4A94-85FC-2B1E0A45F4A2}</a:tableStyleId>
              </a:tblPr>
              <a:tblGrid>
                <a:gridCol w="988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514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85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5780">
                  <a:extLst>
                    <a:ext uri="{9D8B030D-6E8A-4147-A177-3AD203B41FA5}">
                      <a16:colId xmlns:a16="http://schemas.microsoft.com/office/drawing/2014/main" val="4150522775"/>
                    </a:ext>
                  </a:extLst>
                </a:gridCol>
                <a:gridCol w="113245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11309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Регион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</a:rPr>
                        <a:t>Площадь территории, тыс. кв. км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Численность населения </a:t>
                      </a:r>
                      <a:r>
                        <a:rPr kumimoji="0" lang="ru-RU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/>
                      </a:r>
                      <a:br>
                        <a:rPr kumimoji="0" lang="ru-RU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000" b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</a:t>
                      </a: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границах бассейна),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тыс. чел.</a:t>
                      </a: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Доля площади региона, занимаемая бассейном,</a:t>
                      </a:r>
                      <a:b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Сток, формирующийся в пределах региона,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куб. км/год</a:t>
                      </a:r>
                    </a:p>
                  </a:txBody>
                  <a:tcPr marL="51507" marR="51507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6841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Российская Федерация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 marL="51507" marR="51507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Республика Башкортостан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142,9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276,6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>
                          <a:ln>
                            <a:noFill/>
                          </a:ln>
                          <a:effectLst/>
                        </a:rPr>
                        <a:t>20</a:t>
                      </a:r>
                      <a:endParaRPr kumimoji="0" lang="ru-RU" sz="10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4,4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239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Оренбургская область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123,7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1526,1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>
                          <a:ln>
                            <a:noFill/>
                          </a:ln>
                          <a:effectLst/>
                        </a:rPr>
                        <a:t>62</a:t>
                      </a:r>
                      <a:endParaRPr kumimoji="0" lang="ru-RU" sz="10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>
                          <a:ln>
                            <a:noFill/>
                          </a:ln>
                          <a:effectLst/>
                        </a:rPr>
                        <a:t>5,7</a:t>
                      </a:r>
                      <a:endParaRPr kumimoji="0" lang="ru-RU" sz="10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96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Челябинская область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88,5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517,8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>
                          <a:ln>
                            <a:noFill/>
                          </a:ln>
                          <a:effectLst/>
                        </a:rPr>
                        <a:t>0,64</a:t>
                      </a:r>
                      <a:endParaRPr kumimoji="0" lang="ru-RU" sz="10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9550"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Республика Казахстан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sz="1050" dirty="0"/>
                    </a:p>
                  </a:txBody>
                  <a:tcPr marL="51507" marR="51507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51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Актюбинская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область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298,7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>
                          <a:ln>
                            <a:noFill/>
                          </a:ln>
                          <a:effectLst/>
                        </a:rPr>
                        <a:t>849,6</a:t>
                      </a:r>
                      <a:endParaRPr kumimoji="0" lang="ru-RU" sz="10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15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1,4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67858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Западно-Казахстанская область 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151,2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>
                          <a:ln>
                            <a:noFill/>
                          </a:ln>
                          <a:effectLst/>
                        </a:rPr>
                        <a:t>346,5</a:t>
                      </a:r>
                      <a:endParaRPr kumimoji="0" lang="ru-RU" sz="10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34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>
                          <a:ln>
                            <a:noFill/>
                          </a:ln>
                          <a:effectLst/>
                        </a:rPr>
                        <a:t>1,5</a:t>
                      </a:r>
                      <a:endParaRPr kumimoji="0" lang="ru-RU" sz="10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5515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 dirty="0" err="1">
                          <a:effectLst/>
                        </a:rPr>
                        <a:t>Атырауская</a:t>
                      </a:r>
                      <a:r>
                        <a:rPr lang="ru-RU" sz="1000" b="0" dirty="0">
                          <a:effectLst/>
                        </a:rPr>
                        <a:t> область</a:t>
                      </a:r>
                      <a:endParaRPr lang="ru-RU" sz="1000" b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b="0">
                          <a:effectLst/>
                        </a:rPr>
                        <a:t>118,6</a:t>
                      </a:r>
                      <a:endParaRPr lang="ru-RU" sz="1000" b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>
                          <a:ln>
                            <a:noFill/>
                          </a:ln>
                          <a:effectLst/>
                        </a:rPr>
                        <a:t>587,9</a:t>
                      </a:r>
                      <a:endParaRPr kumimoji="0" lang="ru-RU" sz="10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>
                          <a:ln>
                            <a:noFill/>
                          </a:ln>
                          <a:effectLst/>
                        </a:rPr>
                        <a:t>21</a:t>
                      </a:r>
                      <a:endParaRPr kumimoji="0" lang="ru-RU" sz="1000" b="0" i="0" u="none" strike="noStrike" kern="1200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1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000" b="0" u="none" strike="noStrike" kern="1200" cap="none" normalizeH="0" baseline="0" dirty="0">
                          <a:ln>
                            <a:noFill/>
                          </a:ln>
                          <a:effectLst/>
                        </a:rPr>
                        <a:t>0,019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51507" marR="51507" marT="0" marB="0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7" name="Текст 2"/>
          <p:cNvSpPr txBox="1">
            <a:spLocks/>
          </p:cNvSpPr>
          <p:nvPr/>
        </p:nvSpPr>
        <p:spPr>
          <a:xfrm>
            <a:off x="251520" y="368660"/>
            <a:ext cx="8282634" cy="3600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ru-RU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Водохозяйственная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регионов бассейна р. Урал  </a:t>
            </a:r>
          </a:p>
        </p:txBody>
      </p:sp>
      <p:pic>
        <p:nvPicPr>
          <p:cNvPr id="1026" name="Рисунок 2" descr="FIG 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819" y="1196752"/>
            <a:ext cx="4052009" cy="4470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35422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332656"/>
            <a:ext cx="8568951" cy="579975"/>
          </a:xfrm>
          <a:effectLst/>
        </p:spPr>
        <p:txBody>
          <a:bodyPr vert="horz" lIns="91440" tIns="45720" rIns="91440" bIns="45720" rtlCol="0" anchor="b" anchorCtr="0">
            <a:normAutofit fontScale="90000"/>
          </a:bodyPr>
          <a:lstStyle/>
          <a:p>
            <a:pPr marL="0" indent="0" algn="l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Водный стресс в трансграничном бассейне р. Урал в условиях различной обеспеченности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99324" y="5949280"/>
            <a:ext cx="842493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объемов водопотребления к величине среднемноголетнего речного стока,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543340" y="1176361"/>
            <a:ext cx="8280920" cy="4724579"/>
            <a:chOff x="543340" y="1176361"/>
            <a:chExt cx="8280920" cy="472457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40" y="1176361"/>
              <a:ext cx="8280920" cy="472457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5" name="Прямоугольник 4"/>
            <p:cNvSpPr/>
            <p:nvPr/>
          </p:nvSpPr>
          <p:spPr>
            <a:xfrm>
              <a:off x="543340" y="1210158"/>
              <a:ext cx="9541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dirty="0"/>
                <a:t>Р = 50%</a:t>
              </a:r>
            </a:p>
          </p:txBody>
        </p:sp>
        <p:sp>
          <p:nvSpPr>
            <p:cNvPr id="6" name="Прямоугольник 5"/>
            <p:cNvSpPr/>
            <p:nvPr/>
          </p:nvSpPr>
          <p:spPr>
            <a:xfrm>
              <a:off x="4793874" y="1210158"/>
              <a:ext cx="95410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r>
                <a:rPr lang="ru-RU" dirty="0"/>
                <a:t>Р = 95%</a:t>
              </a:r>
            </a:p>
          </p:txBody>
        </p:sp>
        <p:grpSp>
          <p:nvGrpSpPr>
            <p:cNvPr id="14" name="Группа 13"/>
            <p:cNvGrpSpPr/>
            <p:nvPr/>
          </p:nvGrpSpPr>
          <p:grpSpPr>
            <a:xfrm>
              <a:off x="2641128" y="5275331"/>
              <a:ext cx="1787520" cy="576241"/>
              <a:chOff x="2641128" y="5275331"/>
              <a:chExt cx="1787520" cy="576241"/>
            </a:xfrm>
          </p:grpSpPr>
          <p:pic>
            <p:nvPicPr>
              <p:cNvPr id="7" name="Рисунок 6"/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85" t="87420" r="53469" b="1793"/>
              <a:stretch/>
            </p:blipFill>
            <p:spPr>
              <a:xfrm>
                <a:off x="2702398" y="5341955"/>
                <a:ext cx="1726250" cy="509617"/>
              </a:xfrm>
              <a:prstGeom prst="rect">
                <a:avLst/>
              </a:prstGeom>
              <a:solidFill>
                <a:schemeClr val="bg1"/>
              </a:solidFill>
            </p:spPr>
          </p:pic>
          <p:sp>
            <p:nvSpPr>
              <p:cNvPr id="8" name="Прямоугольник 7"/>
              <p:cNvSpPr/>
              <p:nvPr/>
            </p:nvSpPr>
            <p:spPr>
              <a:xfrm>
                <a:off x="2641128" y="5275333"/>
                <a:ext cx="41870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&lt;</a:t>
                </a:r>
                <a:r>
                  <a:rPr lang="en-US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ru-RU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</a:t>
                </a:r>
                <a:endParaRPr lang="ru-RU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9" name="Прямоугольник 8"/>
              <p:cNvSpPr/>
              <p:nvPr/>
            </p:nvSpPr>
            <p:spPr>
              <a:xfrm>
                <a:off x="3058621" y="5275332"/>
                <a:ext cx="50526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10–20</a:t>
                </a:r>
              </a:p>
            </p:txBody>
          </p:sp>
          <p:sp>
            <p:nvSpPr>
              <p:cNvPr id="10" name="Прямоугольник 9"/>
              <p:cNvSpPr/>
              <p:nvPr/>
            </p:nvSpPr>
            <p:spPr>
              <a:xfrm>
                <a:off x="3490669" y="5276228"/>
                <a:ext cx="505267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20–40</a:t>
                </a:r>
              </a:p>
            </p:txBody>
          </p:sp>
          <p:sp>
            <p:nvSpPr>
              <p:cNvPr id="11" name="Прямоугольник 10"/>
              <p:cNvSpPr/>
              <p:nvPr/>
            </p:nvSpPr>
            <p:spPr>
              <a:xfrm>
                <a:off x="3969332" y="5275331"/>
                <a:ext cx="386644" cy="2462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ru-RU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40</a:t>
                </a:r>
                <a:r>
                  <a:rPr lang="en-US" sz="1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&gt;</a:t>
                </a:r>
                <a:endParaRPr lang="ru-RU" sz="10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9970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673" y="620688"/>
            <a:ext cx="5184576" cy="2866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Текст 2"/>
          <p:cNvSpPr txBox="1">
            <a:spLocks/>
          </p:cNvSpPr>
          <p:nvPr/>
        </p:nvSpPr>
        <p:spPr>
          <a:xfrm>
            <a:off x="395537" y="3393770"/>
            <a:ext cx="5228714" cy="5696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Хронология строительства водохранилищ (в суммарных объёмах), объёмом свыше 1 млн. м</a:t>
            </a:r>
            <a:r>
              <a:rPr lang="ru-RU" sz="1400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223795" y="188640"/>
            <a:ext cx="6564313" cy="2714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Строительство водохранилищ в бассейне р.Урал</a:t>
            </a:r>
          </a:p>
        </p:txBody>
      </p:sp>
      <p:pic>
        <p:nvPicPr>
          <p:cNvPr id="1026" name="Picture 2" descr="C:\Users\Yuriy\Desktop\IMG_419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22" y="1083209"/>
            <a:ext cx="3204864" cy="240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ria56.ru/wp-content/uploads/2018/04/284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1122" y="3789040"/>
            <a:ext cx="3204864" cy="2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7" descr="верх урал вдхр.JPG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32918" y="3988068"/>
            <a:ext cx="3198086" cy="2335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рямоугольник 9"/>
          <p:cNvSpPr/>
          <p:nvPr/>
        </p:nvSpPr>
        <p:spPr>
          <a:xfrm>
            <a:off x="6186182" y="717368"/>
            <a:ext cx="2444707" cy="307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Ириклинское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водохранилище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499236" y="6385575"/>
            <a:ext cx="2821478" cy="3077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z="1400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Верхнеуральского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водохранилище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496877" y="3465355"/>
            <a:ext cx="16936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Ириклинская</a:t>
            </a:r>
            <a:r>
              <a:rPr lang="ru-RU" sz="1400" dirty="0" smtClean="0"/>
              <a:t> 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ГРЭС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508355" y="6212933"/>
            <a:ext cx="158460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</a:pPr>
            <a:r>
              <a:rPr lang="ru-RU" sz="1400" dirty="0" err="1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Ириклинская</a:t>
            </a:r>
            <a:r>
              <a:rPr lang="ru-RU" sz="1400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ГЭС</a:t>
            </a:r>
          </a:p>
        </p:txBody>
      </p:sp>
    </p:spTree>
    <p:extLst>
      <p:ext uri="{BB962C8B-B14F-4D97-AF65-F5344CB8AC3E}">
        <p14:creationId xmlns:p14="http://schemas.microsoft.com/office/powerpoint/2010/main" val="13253943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Содержимое 3" descr="Водохранилища.bmp"/>
          <p:cNvPicPr>
            <a:picLocks noGrp="1" noChangeAspect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2428875"/>
            <a:ext cx="4143375" cy="4140200"/>
          </a:xfrm>
          <a:prstGeom prst="rect">
            <a:avLst/>
          </a:prstGeom>
        </p:spPr>
      </p:pic>
      <p:pic>
        <p:nvPicPr>
          <p:cNvPr id="23556" name="Рисунок 4" descr="P125093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903538" cy="21780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7" name="Рисунок 5" descr="P126043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4679950"/>
            <a:ext cx="2903537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Рисунок 6" descr="P1070623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5" y="2357438"/>
            <a:ext cx="2903538" cy="21780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9" name="Рисунок 10" descr="P1230959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0"/>
            <a:ext cx="2903537" cy="21780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Рисунок 18" descr="P1110321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0"/>
            <a:ext cx="2903538" cy="217805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1" name="Прямая со стрелкой 20"/>
          <p:cNvCxnSpPr/>
          <p:nvPr/>
        </p:nvCxnSpPr>
        <p:spPr>
          <a:xfrm rot="16200000" flipV="1">
            <a:off x="1143000" y="2571750"/>
            <a:ext cx="2643188" cy="178593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rot="5400000" flipH="1" flipV="1">
            <a:off x="3893344" y="2321719"/>
            <a:ext cx="1143000" cy="64293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V="1">
            <a:off x="3571875" y="3571875"/>
            <a:ext cx="2571750" cy="71438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3500438" y="4643438"/>
            <a:ext cx="1428750" cy="785812"/>
          </a:xfrm>
          <a:prstGeom prst="straightConnector1">
            <a:avLst/>
          </a:prstGeom>
          <a:ln w="254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8650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5357813" y="571500"/>
            <a:ext cx="3429000" cy="2571750"/>
          </a:xfrm>
        </p:spPr>
        <p:txBody>
          <a:bodyPr>
            <a:normAutofit fontScale="85000" lnSpcReduction="20000"/>
          </a:bodyPr>
          <a:lstStyle/>
          <a:p>
            <a:pPr algn="just" eaLnBrk="1" hangingPunct="1">
              <a:defRPr/>
            </a:pPr>
            <a:endParaRPr lang="ru-RU" sz="1400" cap="none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just" eaLnBrk="1" hangingPunct="1">
              <a:defRPr/>
            </a:pPr>
            <a:endParaRPr lang="ru-RU" sz="1400" cap="none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just" eaLnBrk="1" hangingPunct="1">
              <a:defRPr/>
            </a:pPr>
            <a:endParaRPr lang="ru-RU" sz="1400" cap="none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just" eaLnBrk="1" hangingPunct="1">
              <a:defRPr/>
            </a:pPr>
            <a:endParaRPr lang="ru-RU" sz="1400" cap="none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l" eaLnBrk="1" hangingPunct="1">
              <a:defRPr/>
            </a:pPr>
            <a:endParaRPr lang="ru-RU" sz="1200" cap="none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l" eaLnBrk="1" hangingPunct="1">
              <a:defRPr/>
            </a:pPr>
            <a:endParaRPr lang="ru-RU" sz="1200" cap="none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l" eaLnBrk="1" hangingPunct="1">
              <a:defRPr/>
            </a:pPr>
            <a:endParaRPr lang="ru-RU" sz="1200" cap="none" dirty="0" smtClean="0">
              <a:solidFill>
                <a:schemeClr val="bg2"/>
              </a:solidFill>
              <a:latin typeface="Calibri" pitchFamily="34" charset="0"/>
            </a:endParaRPr>
          </a:p>
          <a:p>
            <a:pPr algn="l" eaLnBrk="1" hangingPunct="1">
              <a:spcBef>
                <a:spcPts val="0"/>
              </a:spcBef>
              <a:defRPr/>
            </a:pPr>
            <a:r>
              <a:rPr lang="ru-RU" sz="1200" cap="none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УСЛОВНЫЕ ОБОЗНАЧЕНИЯ: </a:t>
            </a:r>
            <a:r>
              <a:rPr lang="ru-RU" sz="1100" cap="none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плотность размещения водохранилищ и прудов (на 1 тыс. км</a:t>
            </a:r>
            <a:r>
              <a:rPr lang="ru-RU" sz="1100" cap="none" baseline="300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2</a:t>
            </a:r>
            <a:r>
              <a:rPr lang="ru-RU" sz="1100" cap="none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): 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ru-RU" sz="1100" cap="none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1 – более 2; 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ru-RU" sz="1100" cap="none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2 – 0,5-2; 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ru-RU" sz="1100" cap="none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3 – менее 0,5; 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ru-RU" sz="1100" cap="none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4 – водохранилища и пруды; </a:t>
            </a:r>
          </a:p>
          <a:p>
            <a:pPr algn="l" eaLnBrk="1" hangingPunct="1">
              <a:spcBef>
                <a:spcPts val="0"/>
              </a:spcBef>
              <a:defRPr/>
            </a:pPr>
            <a:r>
              <a:rPr lang="ru-RU" sz="1100" cap="none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5 – объем годового стока (м</a:t>
            </a:r>
            <a:r>
              <a:rPr lang="ru-RU" sz="1100" cap="none" baseline="30000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3</a:t>
            </a:r>
            <a:r>
              <a:rPr lang="ru-RU" sz="1100" cap="none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/сек).</a:t>
            </a:r>
            <a:endParaRPr lang="ru-RU" sz="1100" cap="none" dirty="0">
              <a:solidFill>
                <a:schemeClr val="tx2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>
          <a:xfrm>
            <a:off x="857250" y="285750"/>
            <a:ext cx="6564313" cy="271463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ru-RU" sz="2000" b="1" dirty="0" smtClean="0">
                <a:solidFill>
                  <a:schemeClr val="tx2">
                    <a:lumMod val="75000"/>
                  </a:schemeClr>
                </a:solidFill>
                <a:latin typeface="Calibri" pitchFamily="34" charset="0"/>
              </a:rPr>
              <a:t>Размещение водохранилищ и прудов в бассейне р.Урал</a:t>
            </a:r>
          </a:p>
        </p:txBody>
      </p:sp>
      <p:pic>
        <p:nvPicPr>
          <p:cNvPr id="24580" name="Содержимое 3"/>
          <p:cNvPicPr>
            <a:picLocks noGrp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4313" y="4429125"/>
            <a:ext cx="5786437" cy="1928813"/>
          </a:xfrm>
        </p:spPr>
      </p:pic>
      <p:sp>
        <p:nvSpPr>
          <p:cNvPr id="6" name="Прямоугольник 5"/>
          <p:cNvSpPr/>
          <p:nvPr/>
        </p:nvSpPr>
        <p:spPr>
          <a:xfrm>
            <a:off x="6143625" y="4786313"/>
            <a:ext cx="2662238" cy="11080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Пруды и малые водохранилища в бассейне р. Урал </a:t>
            </a:r>
          </a:p>
          <a:p>
            <a:pPr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(в пределах Оренбургской области): </a:t>
            </a:r>
          </a:p>
          <a:p>
            <a:pPr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по назначению (А), </a:t>
            </a:r>
          </a:p>
          <a:p>
            <a:pPr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площади водного зеркала (Б)</a:t>
            </a:r>
          </a:p>
          <a:p>
            <a:pPr>
              <a:defRPr/>
            </a:pPr>
            <a:r>
              <a:rPr lang="ru-RU" sz="1100" b="1" dirty="0">
                <a:solidFill>
                  <a:schemeClr val="tx2">
                    <a:lumMod val="75000"/>
                  </a:schemeClr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объёму регулирования (В)</a:t>
            </a:r>
          </a:p>
        </p:txBody>
      </p:sp>
      <p:pic>
        <p:nvPicPr>
          <p:cNvPr id="24582" name="Содержимое 3" descr="УРАЛ_водохранилища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785813"/>
            <a:ext cx="4162425" cy="336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5560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Воздушный поток">
    <a:dk1>
      <a:sysClr val="windowText" lastClr="000000"/>
    </a:dk1>
    <a:lt1>
      <a:sysClr val="window" lastClr="FFFFFF"/>
    </a:lt1>
    <a:dk2>
      <a:srgbClr val="212745"/>
    </a:dk2>
    <a:lt2>
      <a:srgbClr val="B4DCFA"/>
    </a:lt2>
    <a:accent1>
      <a:srgbClr val="4E67C8"/>
    </a:accent1>
    <a:accent2>
      <a:srgbClr val="5ECCF3"/>
    </a:accent2>
    <a:accent3>
      <a:srgbClr val="A7EA52"/>
    </a:accent3>
    <a:accent4>
      <a:srgbClr val="5DCEAF"/>
    </a:accent4>
    <a:accent5>
      <a:srgbClr val="FF8021"/>
    </a:accent5>
    <a:accent6>
      <a:srgbClr val="F14124"/>
    </a:accent6>
    <a:hlink>
      <a:srgbClr val="56C7AA"/>
    </a:hlink>
    <a:folHlink>
      <a:srgbClr val="59A8D1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1772</TotalTime>
  <Words>703</Words>
  <Application>Microsoft Office PowerPoint</Application>
  <PresentationFormat>Экран (4:3)</PresentationFormat>
  <Paragraphs>201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Calibri</vt:lpstr>
      <vt:lpstr>Georgia</vt:lpstr>
      <vt:lpstr>Times New Roman</vt:lpstr>
      <vt:lpstr>Trebuchet MS</vt:lpstr>
      <vt:lpstr>Wingdings 2</vt:lpstr>
      <vt:lpstr>Воздушный поток</vt:lpstr>
      <vt:lpstr>РЕГИОНАЛЬНАЯ СПЕЦИФИКА ИСПОЛЬЗОВАНИЯ ВОДНЫХ РЕСУРСОВ В ТРАНСГРАНИЧНОМ БАССЕЙНЕ РЕКИ УРАЛ </vt:lpstr>
      <vt:lpstr>Презентация PowerPoint</vt:lpstr>
      <vt:lpstr>         Параметры среднегодового стока в створах  трансграничных водотоков бассейна р. Урал</vt:lpstr>
      <vt:lpstr>Презентация PowerPoint</vt:lpstr>
      <vt:lpstr>Презентация PowerPoint</vt:lpstr>
      <vt:lpstr>Водный стресс в трансграничном бассейне р. Урал в условиях различной обеспеченности</vt:lpstr>
      <vt:lpstr>Строительство водохранилищ в бассейне р.Урал</vt:lpstr>
      <vt:lpstr>Презентация PowerPoint</vt:lpstr>
      <vt:lpstr>Размещение водохранилищ и прудов в бассейне р.Урал</vt:lpstr>
      <vt:lpstr>Презентация PowerPoint</vt:lpstr>
      <vt:lpstr>Презентация PowerPoint</vt:lpstr>
      <vt:lpstr>Презентация PowerPoint</vt:lpstr>
      <vt:lpstr>Нормативно-правовая база институционального сотрудничества в трансграничном бассейне р. Урал представлена следующими форматами: </vt:lpstr>
      <vt:lpstr>Спасибо за внимание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Yuriy</dc:creator>
  <cp:lastModifiedBy>Юрий</cp:lastModifiedBy>
  <cp:revision>52</cp:revision>
  <cp:lastPrinted>2018-10-02T12:04:59Z</cp:lastPrinted>
  <dcterms:created xsi:type="dcterms:W3CDTF">2018-09-27T10:46:02Z</dcterms:created>
  <dcterms:modified xsi:type="dcterms:W3CDTF">2018-10-09T04:39:09Z</dcterms:modified>
</cp:coreProperties>
</file>