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9" r:id="rId9"/>
    <p:sldId id="262" r:id="rId10"/>
    <p:sldId id="263" r:id="rId11"/>
    <p:sldId id="265" r:id="rId12"/>
    <p:sldId id="266" r:id="rId13"/>
    <p:sldId id="268" r:id="rId14"/>
    <p:sldId id="267" r:id="rId15"/>
    <p:sldId id="26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8649" autoAdjust="0"/>
  </p:normalViewPr>
  <p:slideViewPr>
    <p:cSldViewPr>
      <p:cViewPr>
        <p:scale>
          <a:sx n="100" d="100"/>
          <a:sy n="100" d="100"/>
        </p:scale>
        <p:origin x="-420" y="-162"/>
      </p:cViewPr>
      <p:guideLst>
        <p:guide orient="horz" pos="39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92563-191A-468E-A285-4A4979054A72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AEB8-5690-4F76-B8F9-90F0975AB0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D0D0-8310-4B64-A5B6-F578D95B0646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7F901-98EA-486B-8223-61ECEFF26344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3EB7-E204-411F-8F4E-2100192A087A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5E846A-165F-4249-925E-6AC6656AABDE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9E50E-502D-4F70-9154-76B176219F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58E87-E349-4E5F-A533-CDEBA26D36F3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5672-F3C4-412E-9282-674F8081646B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A48BD-577B-4BF2-977D-295AE6444FB6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DEFB-D3BD-464B-B03C-BA8ECA7E5CEF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81FA-10E9-40E4-8DFC-EAE0711F5D32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5FC43-D6BD-4B5C-8482-1244D5EE506A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37243-8DB3-4340-A00F-03FDD9BB349B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3F94-FBEA-412B-A1B7-B69AADCEB9E6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BA5F8-A18B-4319-AB95-417187648634}" type="datetime1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7.jpeg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9.jpeg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1.jpeg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7504" y="908720"/>
            <a:ext cx="8856984" cy="50405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988840"/>
            <a:ext cx="8640960" cy="3312368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МОНИТОРИНГ 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КАЧЕСТВА ВОДНЫХ ОБЪЕКТОВА, ВОДООХРАННЫХ ЗОН, 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ПРИБРЕЖНЫХ ЗАЩИТНЫХ ПОЛОС ВОДОХРАНИЛИЩ ВЕРХНЕЙ ВОЛГИ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568952" cy="91365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err="1" smtClean="0"/>
              <a:t>Махова</a:t>
            </a:r>
            <a:r>
              <a:rPr lang="ru-RU" dirty="0" smtClean="0"/>
              <a:t> Л.А. – заместитель руководителя </a:t>
            </a:r>
          </a:p>
          <a:p>
            <a:pPr algn="r"/>
            <a:r>
              <a:rPr lang="ru-RU" dirty="0" smtClean="0"/>
              <a:t>Верхне-Волжского бассейнового водного управления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504" y="0"/>
            <a:ext cx="8568952" cy="9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1026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1026" name="CorelDRAW" r:id="rId3" imgW="1229040" imgH="1081080" progId="">
                <p:embed/>
              </p:oleObj>
            </a:graphicData>
          </a:graphic>
        </p:graphicFrame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4578" name="CorelDRAW" r:id="rId3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 descr="C:\Users\Елена\Desktop\Мои документы\Стройки\Мышкин\ФОТО август 2008\Мышкин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908720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076056" y="1497558"/>
            <a:ext cx="360040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Берегоукрепление Рыбинского водохранилища в черте</a:t>
            </a:r>
          </a:p>
          <a:p>
            <a:pPr algn="ctr"/>
            <a:r>
              <a:rPr lang="ru-RU" b="1" i="1" dirty="0" smtClean="0"/>
              <a:t> г. Мышкин Ярославской области</a:t>
            </a:r>
            <a:endParaRPr lang="ru-RU" b="1" i="1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1520" y="4509120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строительства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47664" y="6042774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строительства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 descr="DSCN3899 - коп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5587" y="2997352"/>
            <a:ext cx="481090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Елена\Desktop\Доклад Л.А. - СОЧИ\расчистки\Покров Валы\после\IMG_20180517_131008.jpg"/>
          <p:cNvPicPr>
            <a:picLocks noChangeAspect="1" noChangeArrowheads="1"/>
          </p:cNvPicPr>
          <p:nvPr/>
        </p:nvPicPr>
        <p:blipFill>
          <a:blip r:embed="rId3" cstate="print"/>
          <a:srcRect r="38253" b="8651"/>
          <a:stretch>
            <a:fillRect/>
          </a:stretch>
        </p:blipFill>
        <p:spPr bwMode="auto">
          <a:xfrm>
            <a:off x="4788024" y="2275077"/>
            <a:ext cx="4320480" cy="439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7650" name="CorelDRAW" r:id="rId4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253007"/>
            <a:ext cx="432048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Расчистка участка Горьковского водохранилища в районе </a:t>
            </a:r>
          </a:p>
          <a:p>
            <a:pPr algn="ctr"/>
            <a:r>
              <a:rPr lang="ru-RU" b="1" i="1" dirty="0" err="1" smtClean="0"/>
              <a:t>н.п.Покров-Валы</a:t>
            </a:r>
            <a:r>
              <a:rPr lang="ru-RU" b="1" i="1" dirty="0" smtClean="0"/>
              <a:t> Сокольского района Нижегородской области</a:t>
            </a:r>
            <a:endParaRPr lang="ru-RU" b="1" i="1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79512" y="4437112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300192" y="1916832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 descr="C:\Users\Елена\Desktop\Доклад Л.А. - СОЧИ\расчистки\Покров Валы\до\Лойма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836712"/>
            <a:ext cx="5400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SC03158"/>
          <p:cNvPicPr>
            <a:picLocks noChangeAspect="1" noChangeArrowheads="1"/>
          </p:cNvPicPr>
          <p:nvPr/>
        </p:nvPicPr>
        <p:blipFill>
          <a:blip r:embed="rId3" cstate="print"/>
          <a:srcRect b="15720"/>
          <a:stretch>
            <a:fillRect/>
          </a:stretch>
        </p:blipFill>
        <p:spPr bwMode="auto">
          <a:xfrm>
            <a:off x="4368317" y="3645048"/>
            <a:ext cx="4668179" cy="295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8674" name="CorelDRAW" r:id="rId4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1628800"/>
            <a:ext cx="360040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Расчистка Угличского водохранилища в районе </a:t>
            </a:r>
            <a:r>
              <a:rPr lang="ru-RU" b="1" i="1" dirty="0" err="1" smtClean="0"/>
              <a:t>Конькова</a:t>
            </a:r>
            <a:r>
              <a:rPr lang="ru-RU" b="1" i="1" dirty="0" smtClean="0"/>
              <a:t> ручья г.Кимры Тверской области </a:t>
            </a:r>
            <a:endParaRPr lang="ru-RU" b="1" i="1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1520" y="4293096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691680" y="6042774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5" name="Picture 3" descr="CIMG29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908720"/>
            <a:ext cx="476950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Обменник\строительство и расчистки\Струково\Струково после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964" y="3357016"/>
            <a:ext cx="4469532" cy="324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30722" name="CorelDRAW" r:id="rId4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1652607"/>
            <a:ext cx="360040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Расчистка и углубление </a:t>
            </a:r>
            <a:r>
              <a:rPr lang="ru-RU" b="1" i="1" dirty="0" err="1" smtClean="0"/>
              <a:t>Струковского</a:t>
            </a:r>
            <a:r>
              <a:rPr lang="ru-RU" b="1" i="1" dirty="0" smtClean="0"/>
              <a:t> залива Угличского водохранилища Угличского района Ярославской области.</a:t>
            </a:r>
            <a:endParaRPr lang="ru-RU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1520" y="4149080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907704" y="6068011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Обменник\строительство и расчистки\Струково\Струково до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468051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9698" name="CorelDRAW" r:id="rId3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1268760"/>
            <a:ext cx="3168352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Расчистка и углубление </a:t>
            </a:r>
            <a:r>
              <a:rPr lang="ru-RU" b="1" i="1" dirty="0" err="1" smtClean="0"/>
              <a:t>Вашкинского</a:t>
            </a:r>
            <a:r>
              <a:rPr lang="ru-RU" b="1" i="1" dirty="0" smtClean="0"/>
              <a:t> залива Горьковского водохранилища Чкаловского района Нижегородской области </a:t>
            </a:r>
            <a:endParaRPr lang="ru-RU" b="1" i="1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51520" y="4530606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47664" y="6042774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расчистки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9" name="Picture 3" descr="C:\Users\Елена\Desktop\Доклад Л.А. - СОЧИ\расчистки\Вашкинский залив\после\IMG_20180728_143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6496" y="3105364"/>
            <a:ext cx="4655984" cy="349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Елена\Desktop\Доклад Л.А. - СОЧИ\расчистки\Вашкинский залив\до\IMG_0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908720"/>
            <a:ext cx="54006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7504" y="908720"/>
            <a:ext cx="8856984" cy="50405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8640960" cy="1872208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Спасибо за внимание!</a:t>
            </a:r>
            <a:b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</a:b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021288"/>
            <a:ext cx="8568952" cy="91365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 err="1" smtClean="0"/>
              <a:t>Махова</a:t>
            </a:r>
            <a:r>
              <a:rPr lang="ru-RU" dirty="0" smtClean="0"/>
              <a:t> Л.А. – заместитель руководителя </a:t>
            </a:r>
          </a:p>
          <a:p>
            <a:pPr algn="r"/>
            <a:r>
              <a:rPr lang="ru-RU" dirty="0" smtClean="0"/>
              <a:t>Верхне-Волжского бассейнового водного управления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504" y="0"/>
            <a:ext cx="8568952" cy="913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021288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Группа 10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5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1026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5602" name="CorelDRAW" r:id="rId3" imgW="1229040" imgH="1081080" progId="">
                <p:embed/>
              </p:oleObj>
            </a:graphicData>
          </a:graphic>
        </p:graphicFrame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 l="53543" t="21207" r="7476" b="13087"/>
          <a:stretch>
            <a:fillRect/>
          </a:stretch>
        </p:blipFill>
        <p:spPr bwMode="auto">
          <a:xfrm>
            <a:off x="5868144" y="3245707"/>
            <a:ext cx="2592288" cy="349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9"/>
            <a:ext cx="8640960" cy="864095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ru-RU" sz="1600" dirty="0" smtClean="0"/>
              <a:t>Ведение государственного мониторинга водных объектов осуществляется Верхне-Волжским БВУ в соответствии со </a:t>
            </a:r>
            <a:r>
              <a:rPr lang="ru-RU" sz="1600" dirty="0" smtClean="0">
                <a:solidFill>
                  <a:srgbClr val="FF0000"/>
                </a:solidFill>
              </a:rPr>
              <a:t>ст. 30 Водного кодекса </a:t>
            </a:r>
            <a:r>
              <a:rPr lang="ru-RU" sz="1600" dirty="0" smtClean="0"/>
              <a:t>и  Положением об осуществлении государственного мониторинга водных объектов (</a:t>
            </a:r>
            <a:r>
              <a:rPr lang="ru-RU" sz="1600" dirty="0" smtClean="0">
                <a:solidFill>
                  <a:srgbClr val="FF0000"/>
                </a:solidFill>
              </a:rPr>
              <a:t>Постановление Правительства РФ от 10 апреля 2007 г. N 219</a:t>
            </a:r>
            <a:r>
              <a:rPr lang="ru-RU" sz="1600" dirty="0" smtClean="0"/>
              <a:t>).</a:t>
            </a:r>
            <a:endParaRPr lang="ru-RU" sz="16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050" name="CorelDRAW" r:id="rId4" imgW="1229040" imgH="1081080" progId="">
                <p:embed/>
              </p:oleObj>
            </a:graphicData>
          </a:graphic>
        </p:graphicFrame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2053" name="Picture 5" descr="http://www.knigisosklada.ru/images/books/1882/big/1882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88840"/>
            <a:ext cx="240524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7378" t="18176" r="50687" b="9473"/>
          <a:stretch>
            <a:fillRect/>
          </a:stretch>
        </p:blipFill>
        <p:spPr bwMode="auto">
          <a:xfrm>
            <a:off x="1547664" y="3163280"/>
            <a:ext cx="2592288" cy="357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 l="8657" t="20391" r="51181" b="10495"/>
          <a:stretch>
            <a:fillRect/>
          </a:stretch>
        </p:blipFill>
        <p:spPr bwMode="auto">
          <a:xfrm>
            <a:off x="4355976" y="1988840"/>
            <a:ext cx="259228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17410" name="CorelDRAW" r:id="rId3" imgW="1229040" imgH="1081080" progId="">
                <p:embed/>
              </p:oleObj>
            </a:graphicData>
          </a:graphic>
        </p:graphicFrame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4" name="Заголовок 6"/>
          <p:cNvSpPr txBox="1">
            <a:spLocks/>
          </p:cNvSpPr>
          <p:nvPr/>
        </p:nvSpPr>
        <p:spPr bwMode="auto">
          <a:xfrm>
            <a:off x="5868144" y="1124744"/>
            <a:ext cx="3096344" cy="30963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bIns="0" anchor="ctr" anchorCtr="0"/>
          <a:lstStyle/>
          <a:p>
            <a:pPr marL="85725" algn="ctr" eaLnBrk="0" hangingPunct="0">
              <a:defRPr/>
            </a:pPr>
            <a:r>
              <a:rPr lang="ru-RU" sz="1400" b="1" dirty="0" smtClean="0"/>
              <a:t>Приказом </a:t>
            </a:r>
          </a:p>
          <a:p>
            <a:pPr marL="85725" algn="ctr" eaLnBrk="0" hangingPunct="0">
              <a:defRPr/>
            </a:pPr>
            <a:r>
              <a:rPr lang="ru-RU" sz="1400" dirty="0" smtClean="0"/>
              <a:t>Федерального агентства водных ресурсов от 10.02.2014 года № 35 </a:t>
            </a:r>
          </a:p>
          <a:p>
            <a:pPr marL="85725" algn="ctr" eaLnBrk="0" hangingPunct="0">
              <a:defRPr/>
            </a:pPr>
            <a:r>
              <a:rPr lang="ru-RU" sz="1400" dirty="0" smtClean="0"/>
              <a:t>"О вводе в постоянную эксплуатацию автоматизированной информационной системы государственного мониторинга водных объектов Российской Федерации" </a:t>
            </a:r>
            <a:r>
              <a:rPr lang="ru-RU" sz="1400" b="1" dirty="0" smtClean="0">
                <a:solidFill>
                  <a:schemeClr val="bg1"/>
                </a:solidFill>
              </a:rPr>
              <a:t>внедрена в постоянную эксплуатацию </a:t>
            </a: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Автоматизированная информационная система государственного мониторинга водных объектов Российской Федерации</a:t>
            </a:r>
            <a:endParaRPr lang="ru-RU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11063" y="4513664"/>
          <a:ext cx="881386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4628"/>
                <a:gridCol w="2194322"/>
                <a:gridCol w="3254912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Верхне-Волжское бассейновое водное управление осуществляет, </a:t>
                      </a:r>
                    </a:p>
                    <a:p>
                      <a:pPr algn="ctr"/>
                      <a:r>
                        <a:rPr lang="ru-RU" dirty="0" smtClean="0"/>
                        <a:t>в рамках своих полномочий: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Calibri" pitchFamily="34" charset="0"/>
                          <a:cs typeface="Times New Roman" pitchFamily="18" charset="0"/>
                        </a:rPr>
                        <a:t>1.Разработка бассейновой Программы с учетом предложений уполномоченных органов исполнительной власти субъекта РФ, Росгидромета, Росприроднадзора,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Calibri" pitchFamily="34" charset="0"/>
                          <a:cs typeface="Times New Roman" pitchFamily="18" charset="0"/>
                        </a:rPr>
                        <a:t>Роспотребнадзора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Calibri" pitchFamily="34" charset="0"/>
                          <a:cs typeface="Times New Roman" pitchFamily="18" charset="0"/>
                        </a:rPr>
                        <a:t>Роснедра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2. Согласование  программы в Федеральном</a:t>
                      </a:r>
                      <a:r>
                        <a:rPr lang="ru-RU" sz="1400" baseline="0" dirty="0" smtClean="0"/>
                        <a:t> агентстве водных ресурсов.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3.Введение</a:t>
                      </a:r>
                      <a:r>
                        <a:rPr lang="ru-RU" sz="1400" baseline="0" dirty="0" smtClean="0"/>
                        <a:t> результатов мониторинга в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автоматизированную информационную систему государственного мониторинга водных объектов РФ (АИС ГМВО).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 l="32184" t="38109" r="18204" b="24977"/>
          <a:stretch>
            <a:fillRect/>
          </a:stretch>
        </p:blipFill>
        <p:spPr bwMode="auto">
          <a:xfrm>
            <a:off x="179512" y="980728"/>
            <a:ext cx="5560047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mediasubs.ru/group/uploads/ch/chto-hotite-to-i-pishite/image/1482232332-698566-731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239" y="1539000"/>
            <a:ext cx="2833521" cy="1890000"/>
          </a:xfrm>
          <a:prstGeom prst="rect">
            <a:avLst/>
          </a:prstGeom>
          <a:noFill/>
        </p:spPr>
      </p:pic>
      <p:pic>
        <p:nvPicPr>
          <p:cNvPr id="20492" name="Picture 12" descr="https://fishingplanet.ru/upload/iblock/564/2010-02-03-01-p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39000"/>
            <a:ext cx="2520000" cy="1890000"/>
          </a:xfrm>
          <a:prstGeom prst="rect">
            <a:avLst/>
          </a:prstGeom>
          <a:noFill/>
        </p:spPr>
      </p:pic>
      <p:pic>
        <p:nvPicPr>
          <p:cNvPr id="20485" name="Picture 5" descr="C:\Users\Елена\Desktop\Мои рисунки\ГЭС\ГЭС Горьковская\Гор. в-щ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538790"/>
            <a:ext cx="2520280" cy="1890210"/>
          </a:xfrm>
          <a:prstGeom prst="rect">
            <a:avLst/>
          </a:prstGeom>
          <a:noFill/>
        </p:spPr>
      </p:pic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0482" name="CorelDRAW" r:id="rId6" imgW="1229040" imgH="1081080" progId="">
                <p:embed/>
              </p:oleObj>
            </a:graphicData>
          </a:graphic>
        </p:graphicFrame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908720"/>
            <a:ext cx="864096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Мониторинг за состоянием дна, берегов, состоянием и режимом использования водоохранных зон и изменениями морфометрических особенностей:</a:t>
            </a:r>
            <a:endParaRPr lang="ru-RU" sz="1400" dirty="0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67544" y="3163034"/>
            <a:ext cx="2024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Угличского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водохранилища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1519" y="4086944"/>
          <a:ext cx="8635305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252"/>
                <a:gridCol w="7676053"/>
              </a:tblGrid>
              <a:tr h="22430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Задачи, требующие проведения наблюдений за изменением дна, берегов и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водоохранной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зоны: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Arial" pitchFamily="34" charset="0"/>
                      </a:endParaRPr>
                    </a:p>
                    <a:p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lvl="0" indent="1762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1. Определение  изменения положения береговой линии, динамики и интенсивности переработки берегов водохранилищ;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pPr marL="0" marR="0" lvl="0" indent="1762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2. Выполнение мероприятий по определению потенциальной опасности изменения береговой линии водохранилищ (эрозионные, абразионные и аккумулятивные процессы);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pPr marL="0" marR="0" lvl="0" indent="1762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3. Определение  изменения дна  (занесение, заиления...) водохранилищ и устьевых участков рек боковой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приточности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pPr marL="0" marR="0" lvl="0" indent="1762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4. Информирование Верхне – Волжского БВУ о состоянии и режиме использования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водоохранной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 зоны;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pPr marL="0" marR="0" lvl="0" indent="1762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5. Выбор наиболее эффективных путей решения по предотвращению негативного воздействия вод.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  <a:p>
                      <a:pPr>
                        <a:buFontTx/>
                        <a:buNone/>
                      </a:pP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00003" y="3717032"/>
            <a:ext cx="2564485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ФГУ «Горьковское водохранилище»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79512" y="3717032"/>
            <a:ext cx="2448271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ФГУ 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Угличское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водохранилище»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582451" y="3163034"/>
            <a:ext cx="20696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Рыбинского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водохранилища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6593643" y="3163034"/>
            <a:ext cx="21548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Горьковского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водохранилища</a:t>
            </a: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805843" y="3717032"/>
            <a:ext cx="3532314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ФГУ «Рыбинское и Шекснинское водохранилища»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V="1">
            <a:off x="1397570" y="3429000"/>
            <a:ext cx="6078" cy="2822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572000" y="3429000"/>
            <a:ext cx="6078" cy="2822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7812360" y="3429000"/>
            <a:ext cx="6078" cy="2822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1506" name="CorelDRAW" r:id="rId3" imgW="1229040" imgH="1081080" progId="">
                <p:embed/>
              </p:oleObj>
            </a:graphicData>
          </a:graphic>
        </p:graphicFrame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1340768"/>
            <a:ext cx="4320480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обследований</a:t>
            </a:r>
            <a:r>
              <a:rPr lang="ru-RU" sz="1600" dirty="0" smtClean="0"/>
              <a:t>,</a:t>
            </a:r>
          </a:p>
          <a:p>
            <a:pPr algn="ctr"/>
            <a:r>
              <a:rPr lang="ru-RU" sz="1600" dirty="0" smtClean="0"/>
              <a:t> для определения легитимности использования водоохранных зон, принятия мер по предотвращению нарушений водного законодательства направляются: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292080" y="2492896"/>
            <a:ext cx="3600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Отделы водных ресурсов 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             Верхне – Волжского БВУ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292080" y="1052736"/>
            <a:ext cx="36004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Управление Росприроднадзора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1772816"/>
            <a:ext cx="360040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Управления Ростехнадзора</a:t>
            </a:r>
            <a:endParaRPr lang="ru-RU" dirty="0"/>
          </a:p>
        </p:txBody>
      </p:sp>
      <p:cxnSp>
        <p:nvCxnSpPr>
          <p:cNvPr id="30" name="Прямая со стрелкой 29"/>
          <p:cNvCxnSpPr>
            <a:stCxn id="22" idx="3"/>
            <a:endCxn id="24" idx="1"/>
          </p:cNvCxnSpPr>
          <p:nvPr/>
        </p:nvCxnSpPr>
        <p:spPr>
          <a:xfrm flipV="1">
            <a:off x="4572000" y="1237402"/>
            <a:ext cx="720080" cy="7650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572000" y="1988840"/>
            <a:ext cx="72008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2" idx="3"/>
            <a:endCxn id="23" idx="1"/>
          </p:cNvCxnSpPr>
          <p:nvPr/>
        </p:nvCxnSpPr>
        <p:spPr>
          <a:xfrm>
            <a:off x="4572000" y="2002488"/>
            <a:ext cx="720080" cy="813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507" name="Picture 3" descr="кривец0418 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996952"/>
            <a:ext cx="21602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248861" y="6525344"/>
            <a:ext cx="22349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Несанкционированные свалки </a:t>
            </a:r>
            <a:endParaRPr lang="ru-RU" sz="1200" dirty="0"/>
          </a:p>
        </p:txBody>
      </p:sp>
      <p:pic>
        <p:nvPicPr>
          <p:cNvPr id="21508" name="Picture 4" descr="сменцево0418 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653136"/>
            <a:ext cx="2353263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004048" y="6237312"/>
            <a:ext cx="3456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Причал без разрешительных документации стоянка техники без твердого покрытия 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1510" name="Picture 6" descr="\\192.168.0.1\обмен\Vodhoz\Дементьева Е.А\Доклад Л.А. - СОЧИ\для доклада в Сочи\По мониторингу\Угличское вдхр\IMG_02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19" y="4869344"/>
            <a:ext cx="2164421" cy="1656000"/>
          </a:xfrm>
          <a:prstGeom prst="rect">
            <a:avLst/>
          </a:prstGeom>
          <a:noFill/>
        </p:spPr>
      </p:pic>
      <p:pic>
        <p:nvPicPr>
          <p:cNvPr id="21511" name="Picture 7" descr="DSCN04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996952"/>
            <a:ext cx="2210495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2" descr="\\Pentium\1\фото сентябрь тх\н.п. Васильевское 9.JPG"/>
          <p:cNvPicPr>
            <a:picLocks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2699791" y="4869160"/>
            <a:ext cx="219667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2699792" y="6525344"/>
            <a:ext cx="2304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41800" algn="l"/>
              </a:tabLst>
            </a:pPr>
            <a:r>
              <a:rPr kumimoji="0" lang="ru-RU" sz="12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Обрушение береговой полосы</a:t>
            </a:r>
            <a:endParaRPr kumimoji="0" lang="ru-RU" sz="1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1514" name="Picture 10" descr="КНС мыш 003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5076056" y="3428999"/>
            <a:ext cx="1656184" cy="173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Прямоугольник 49"/>
          <p:cNvSpPr/>
          <p:nvPr/>
        </p:nvSpPr>
        <p:spPr>
          <a:xfrm>
            <a:off x="6696744" y="3356992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Сброс сточных вод без </a:t>
            </a:r>
          </a:p>
          <a:p>
            <a:r>
              <a:rPr lang="ru-RU" sz="1200" dirty="0" smtClean="0"/>
              <a:t>разрешительной документации </a:t>
            </a:r>
            <a:endParaRPr 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476672"/>
            <a:ext cx="9144000" cy="792088"/>
            <a:chOff x="0" y="44624"/>
            <a:chExt cx="9144000" cy="792088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31746" name="CorelDRAW" r:id="rId3" imgW="1229040" imgH="1081080" progId="">
                <p:embed/>
              </p:oleObj>
            </a:graphicData>
          </a:graphic>
        </p:graphicFrame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43608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Нарушение </a:t>
            </a:r>
            <a:r>
              <a:rPr lang="ru-RU" dirty="0" smtClean="0"/>
              <a:t>водного законодательства, в части: нелегитимного </a:t>
            </a:r>
            <a:r>
              <a:rPr lang="ru-RU" dirty="0" smtClean="0"/>
              <a:t>использования </a:t>
            </a:r>
            <a:r>
              <a:rPr lang="ru-RU" dirty="0" smtClean="0"/>
              <a:t>водного объекта, нарушений установленного режима использования </a:t>
            </a:r>
            <a:r>
              <a:rPr lang="ru-RU" dirty="0" smtClean="0"/>
              <a:t>прибрежных </a:t>
            </a:r>
            <a:r>
              <a:rPr lang="ru-RU" dirty="0" smtClean="0"/>
              <a:t>защитных полос, обеспечения свободного доступа </a:t>
            </a:r>
            <a:r>
              <a:rPr lang="ru-RU" dirty="0" smtClean="0"/>
              <a:t>граждан, загрязнение, засорение </a:t>
            </a:r>
            <a:r>
              <a:rPr lang="ru-RU" dirty="0" smtClean="0"/>
              <a:t>и истощения вод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12976"/>
            <a:ext cx="253812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 r="21767"/>
          <a:stretch>
            <a:fillRect/>
          </a:stretch>
        </p:blipFill>
        <p:spPr bwMode="auto">
          <a:xfrm>
            <a:off x="5413196" y="1448960"/>
            <a:ext cx="36233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 l="15780" r="12495"/>
          <a:stretch>
            <a:fillRect/>
          </a:stretch>
        </p:blipFill>
        <p:spPr bwMode="auto">
          <a:xfrm>
            <a:off x="107504" y="1448960"/>
            <a:ext cx="301651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/>
          <a:srcRect l="2131" r="8432"/>
          <a:stretch>
            <a:fillRect/>
          </a:stretch>
        </p:blipFill>
        <p:spPr bwMode="auto">
          <a:xfrm>
            <a:off x="2699792" y="3212976"/>
            <a:ext cx="302433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977352"/>
            <a:ext cx="4448769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4977352"/>
            <a:ext cx="439802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10" cstate="print"/>
          <a:srcRect r="48295"/>
          <a:stretch>
            <a:fillRect/>
          </a:stretch>
        </p:blipFill>
        <p:spPr bwMode="auto">
          <a:xfrm>
            <a:off x="3203848" y="1448960"/>
            <a:ext cx="2115568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11" cstate="print"/>
          <a:srcRect l="6101" r="25264"/>
          <a:stretch>
            <a:fillRect/>
          </a:stretch>
        </p:blipFill>
        <p:spPr bwMode="auto">
          <a:xfrm>
            <a:off x="5796136" y="3212976"/>
            <a:ext cx="324036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2530" name="CorelDRAW" r:id="rId3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0" y="1471935"/>
          <a:ext cx="9146432" cy="37572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437336"/>
                <a:gridCol w="4253503"/>
                <a:gridCol w="2455593"/>
              </a:tblGrid>
              <a:tr h="64830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00FF"/>
                          </a:solidFill>
                        </a:rPr>
                        <a:t>Оценка состояния качества поверхностных</a:t>
                      </a:r>
                      <a:r>
                        <a:rPr lang="ru-RU" sz="1200" baseline="0" dirty="0" smtClean="0">
                          <a:solidFill>
                            <a:srgbClr val="0000FF"/>
                          </a:solidFill>
                        </a:rPr>
                        <a:t> водных объектов</a:t>
                      </a:r>
                      <a:endParaRPr lang="ru-RU" sz="1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rgbClr val="0000FF"/>
                          </a:solidFill>
                        </a:rPr>
                        <a:t>Характеристика качества донных отложений , мониторинг изменения дна, берегов, водоохранной зоны водохранилищ</a:t>
                      </a:r>
                      <a:endParaRPr lang="ru-RU" sz="12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</a:rPr>
                        <a:t>Оценка состояния поверхностных  водных объектов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00FF"/>
                          </a:solidFill>
                        </a:rPr>
                        <a:t> по уровню загрязненности</a:t>
                      </a:r>
                      <a:endParaRPr lang="ru-RU" sz="120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rgbClr val="66FFFF"/>
                    </a:solidFill>
                  </a:tcPr>
                </a:tc>
              </a:tr>
              <a:tr h="3066470">
                <a:tc>
                  <a:txBody>
                    <a:bodyPr/>
                    <a:lstStyle/>
                    <a:p>
                      <a:pPr marL="228600" indent="-228600">
                        <a:buNone/>
                      </a:pPr>
                      <a:r>
                        <a:rPr lang="ru-RU" sz="1100" u="sng" dirty="0" smtClean="0"/>
                        <a:t>Лаборатории:</a:t>
                      </a:r>
                    </a:p>
                    <a:p>
                      <a:pPr marL="228600" indent="-228600">
                        <a:buNone/>
                      </a:pPr>
                      <a:r>
                        <a:rPr lang="ru-RU" sz="1100" u="sng" baseline="0" dirty="0" smtClean="0"/>
                        <a:t> ФГУ «</a:t>
                      </a:r>
                      <a:r>
                        <a:rPr lang="ru-RU" sz="1100" u="sng" baseline="0" dirty="0" err="1" smtClean="0"/>
                        <a:t>Верхне-Волжскводхоз</a:t>
                      </a:r>
                      <a:r>
                        <a:rPr lang="ru-RU" sz="1100" u="sng" baseline="0" dirty="0" smtClean="0"/>
                        <a:t>»;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100" baseline="0" dirty="0" smtClean="0"/>
                        <a:t>Наблюдения за состоянием Угличского, Рыбинского и Горьковского водохранилищ в  </a:t>
                      </a:r>
                      <a:r>
                        <a:rPr lang="ru-RU" sz="1100" b="1" baseline="0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r>
                        <a:rPr lang="ru-RU" sz="1100" baseline="0" dirty="0" smtClean="0"/>
                        <a:t>-м створе, в границах Ярославской, Костромской, Ивановской областей  </a:t>
                      </a:r>
                    </a:p>
                    <a:p>
                      <a:pPr marL="228600" indent="-228600">
                        <a:buNone/>
                      </a:pPr>
                      <a:endParaRPr lang="ru-RU" sz="1100" baseline="0" dirty="0" smtClean="0"/>
                    </a:p>
                    <a:p>
                      <a:pPr marL="0" indent="0">
                        <a:buNone/>
                      </a:pPr>
                      <a:r>
                        <a:rPr lang="ru-RU" sz="1100" u="sng" dirty="0" smtClean="0"/>
                        <a:t>ГФУ инженерных защит Чебоксарского водохранилища по Нижегородской области: н</a:t>
                      </a:r>
                      <a:r>
                        <a:rPr lang="ru-RU" sz="1100" baseline="0" dirty="0" smtClean="0"/>
                        <a:t>аблюдения за состоянием </a:t>
                      </a:r>
                      <a:endParaRPr lang="ru-RU" sz="1100" u="sng" dirty="0" smtClean="0"/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100" baseline="0" dirty="0" smtClean="0"/>
                        <a:t>Горьковского, </a:t>
                      </a:r>
                      <a:r>
                        <a:rPr lang="ru-RU" sz="1100" baseline="0" dirty="0" err="1" smtClean="0"/>
                        <a:t>Чебоксарского</a:t>
                      </a:r>
                      <a:r>
                        <a:rPr lang="ru-RU" sz="1100" baseline="0" dirty="0" smtClean="0"/>
                        <a:t> и Куйбышевского  водохранилищ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100" baseline="0" dirty="0" smtClean="0"/>
                        <a:t>в </a:t>
                      </a:r>
                      <a:r>
                        <a:rPr lang="ru-RU" sz="1100" b="1" baseline="0" dirty="0" smtClean="0">
                          <a:solidFill>
                            <a:srgbClr val="FF0000"/>
                          </a:solidFill>
                        </a:rPr>
                        <a:t>61-м</a:t>
                      </a:r>
                      <a:r>
                        <a:rPr lang="ru-RU" sz="1100" baseline="0" dirty="0" smtClean="0"/>
                        <a:t> створе, в границах Нижегородской  области, Чувашской Республики и Республики Марий Эл соответственно</a:t>
                      </a:r>
                      <a:endParaRPr lang="ru-RU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2428875" y="2157366"/>
          <a:ext cx="4249752" cy="307183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72354"/>
                <a:gridCol w="720661"/>
                <a:gridCol w="786177"/>
                <a:gridCol w="1170560"/>
              </a:tblGrid>
              <a:tr h="409747">
                <a:tc rowSpan="3">
                  <a:txBody>
                    <a:bodyPr/>
                    <a:lstStyle/>
                    <a:p>
                      <a:pPr algn="ctr"/>
                      <a:endParaRPr lang="ru-RU" sz="1000" dirty="0" smtClean="0"/>
                    </a:p>
                    <a:p>
                      <a:pPr algn="ctr"/>
                      <a:r>
                        <a:rPr lang="ru-RU" sz="1000" dirty="0" smtClean="0"/>
                        <a:t>ФГУ</a:t>
                      </a:r>
                    </a:p>
                    <a:p>
                      <a:pPr algn="ctr"/>
                      <a:r>
                        <a:rPr lang="ru-RU" sz="1000" dirty="0" smtClean="0"/>
                        <a:t>Управление эксплуатации</a:t>
                      </a:r>
                      <a:endParaRPr lang="ru-RU" sz="10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мониторинг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Дно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Берега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/>
                        <a:t>Водоохранные</a:t>
                      </a:r>
                      <a:r>
                        <a:rPr lang="ru-RU" sz="1000" baseline="0" dirty="0" smtClean="0"/>
                        <a:t> зоны</a:t>
                      </a:r>
                      <a:endParaRPr lang="ru-RU" sz="1000" dirty="0"/>
                    </a:p>
                  </a:txBody>
                  <a:tcPr anchor="ctr"/>
                </a:tc>
              </a:tr>
              <a:tr h="3711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Количество створов</a:t>
                      </a:r>
                      <a:endParaRPr lang="ru-RU" sz="1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0778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Угличского</a:t>
                      </a:r>
                      <a:r>
                        <a:rPr lang="ru-RU" sz="1000" dirty="0" smtClean="0"/>
                        <a:t> водохранилища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6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</a:t>
                      </a:r>
                      <a:endParaRPr lang="ru-RU" sz="10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всем</a:t>
                      </a:r>
                      <a:endParaRPr lang="ru-RU" sz="1000" dirty="0"/>
                    </a:p>
                    <a:p>
                      <a:pPr algn="ctr"/>
                      <a:r>
                        <a:rPr lang="ru-RU" sz="1000" dirty="0" smtClean="0"/>
                        <a:t>протяжении</a:t>
                      </a:r>
                      <a:endParaRPr lang="ru-RU" sz="1000" dirty="0"/>
                    </a:p>
                    <a:p>
                      <a:pPr algn="ctr"/>
                      <a:r>
                        <a:rPr lang="ru-RU" sz="1000" dirty="0" smtClean="0"/>
                        <a:t>водохранилища</a:t>
                      </a:r>
                      <a:endParaRPr lang="ru-RU" sz="1000" dirty="0"/>
                    </a:p>
                  </a:txBody>
                  <a:tcPr anchor="ctr"/>
                </a:tc>
              </a:tr>
              <a:tr h="440778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Горьковского </a:t>
                      </a:r>
                      <a:r>
                        <a:rPr lang="ru-RU" sz="1000" baseline="0" dirty="0" smtClean="0"/>
                        <a:t>водохранилища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29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39</a:t>
                      </a:r>
                      <a:endParaRPr lang="ru-RU" sz="1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3558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Рыбинского и Шекснинского водохранилища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40</a:t>
                      </a:r>
                      <a:endParaRPr lang="ru-RU" sz="1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6715125" y="2157366"/>
          <a:ext cx="2428846" cy="30660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00132"/>
                <a:gridCol w="1428714"/>
              </a:tblGrid>
              <a:tr h="4286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/>
                        <a:t>Водохрани-лища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Класс</a:t>
                      </a:r>
                      <a:r>
                        <a:rPr lang="ru-RU" sz="1000" baseline="0" dirty="0" smtClean="0"/>
                        <a:t> качества</a:t>
                      </a:r>
                      <a:endParaRPr lang="ru-RU" sz="1000" dirty="0"/>
                    </a:p>
                  </a:txBody>
                  <a:tcPr/>
                </a:tc>
              </a:tr>
              <a:tr h="434434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Угличское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«загрязненная» до «очень загрязненная»</a:t>
                      </a:r>
                      <a:endParaRPr lang="ru-RU" sz="1000" dirty="0"/>
                    </a:p>
                  </a:txBody>
                  <a:tcPr/>
                </a:tc>
              </a:tr>
              <a:tr h="43443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Рыбинское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«загрязненная» до «очень загрязненная»</a:t>
                      </a:r>
                      <a:endParaRPr lang="ru-RU" sz="1000" dirty="0"/>
                    </a:p>
                  </a:txBody>
                  <a:tcPr/>
                </a:tc>
              </a:tr>
              <a:tr h="43443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Горьковское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«загрязненная» до «грязная»</a:t>
                      </a:r>
                      <a:endParaRPr lang="ru-RU" sz="1000" dirty="0"/>
                    </a:p>
                  </a:txBody>
                  <a:tcPr/>
                </a:tc>
              </a:tr>
              <a:tr h="569238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Чебоксарское</a:t>
                      </a:r>
                      <a:endParaRPr lang="ru-RU" sz="1000" dirty="0" smtClean="0"/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«очень загрязненная» до «грязная»</a:t>
                      </a:r>
                      <a:endParaRPr lang="ru-RU" sz="1000" dirty="0"/>
                    </a:p>
                  </a:txBody>
                  <a:tcPr/>
                </a:tc>
              </a:tr>
              <a:tr h="76486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Куйбышевское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«очень загрязненная» до  «грязная»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2267744" y="908720"/>
            <a:ext cx="474258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FF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ОХРАНА ВОДНЫХ ОБЪЕКТОВ</a:t>
            </a:r>
          </a:p>
        </p:txBody>
      </p:sp>
      <p:pic>
        <p:nvPicPr>
          <p:cNvPr id="22531" name="Picture 3" descr="C:\Users\Елена\Desktop\Мои рисунки\Лаборатория\Фото\DSCN0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328030"/>
            <a:ext cx="2039960" cy="1529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Елена\Desktop\Мои рисунки\Лаборатория\06.09.2013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15" y="5301208"/>
            <a:ext cx="2039813" cy="15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Елена\Desktop\Мои рисунки\Лаборатория\IMG_0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8464" y="5301208"/>
            <a:ext cx="2040000" cy="15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C:\Users\Елена\Desktop\Мои рисунки\Лаборатория\Служебные 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5301208"/>
            <a:ext cx="2039813" cy="15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8272071.JPG"/>
          <p:cNvPicPr>
            <a:picLocks noChangeAspect="1"/>
          </p:cNvPicPr>
          <p:nvPr/>
        </p:nvPicPr>
        <p:blipFill>
          <a:blip r:embed="rId2" cstate="print">
            <a:lum bright="10000" contrast="30000"/>
          </a:blip>
          <a:srcRect l="14000" t="13364"/>
          <a:stretch>
            <a:fillRect/>
          </a:stretch>
        </p:blipFill>
        <p:spPr>
          <a:xfrm>
            <a:off x="323528" y="3807288"/>
            <a:ext cx="4032448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6" name="TextBox 18"/>
          <p:cNvSpPr txBox="1">
            <a:spLocks noChangeArrowheads="1"/>
          </p:cNvSpPr>
          <p:nvPr/>
        </p:nvSpPr>
        <p:spPr bwMode="auto">
          <a:xfrm>
            <a:off x="467944" y="6165304"/>
            <a:ext cx="3600000" cy="52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Горьковское водохранилище </a:t>
            </a:r>
            <a:endParaRPr lang="ru-RU" sz="1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1400" i="1" dirty="0" smtClean="0"/>
              <a:t>«</a:t>
            </a:r>
            <a:r>
              <a:rPr lang="ru-RU" sz="1400" i="1" dirty="0" smtClean="0"/>
              <a:t>загрязненная» до «грязная</a:t>
            </a:r>
            <a:r>
              <a:rPr lang="ru-RU" sz="1400" i="1" dirty="0" smtClean="0"/>
              <a:t>»</a:t>
            </a:r>
            <a:endParaRPr lang="ru-RU" sz="1400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29698" name="Picture 2" descr="C:\Documents and Settings\Сч\Мои документы\Мои рисунки\ГЭС\ГЭС Рыбинская\big_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82390"/>
            <a:ext cx="4032448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8" name="TextBox 19"/>
          <p:cNvSpPr txBox="1">
            <a:spLocks noChangeArrowheads="1"/>
          </p:cNvSpPr>
          <p:nvPr/>
        </p:nvSpPr>
        <p:spPr bwMode="auto">
          <a:xfrm>
            <a:off x="5004048" y="3086646"/>
            <a:ext cx="3600000" cy="52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Рыбинское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водохранилище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ru-RU" sz="1400" i="1" dirty="0" smtClean="0"/>
              <a:t>«</a:t>
            </a:r>
            <a:r>
              <a:rPr lang="ru-RU" sz="1400" i="1" dirty="0" smtClean="0"/>
              <a:t>загрязненная» до «очень загрязненная</a:t>
            </a:r>
            <a:r>
              <a:rPr lang="ru-RU" sz="1400" i="1" dirty="0" smtClean="0"/>
              <a:t>»</a:t>
            </a:r>
            <a:endParaRPr lang="ru-RU" sz="1400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29699" name="Picture 3" descr="C:\Documents and Settings\Сч\Мои документы\Мои рисунки\ГЭС\ГЭС Углическая\Obschij_vid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833530"/>
            <a:ext cx="4105321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0" name="TextBox 17"/>
          <p:cNvSpPr txBox="1">
            <a:spLocks noChangeArrowheads="1"/>
          </p:cNvSpPr>
          <p:nvPr/>
        </p:nvSpPr>
        <p:spPr bwMode="auto">
          <a:xfrm>
            <a:off x="539552" y="3141272"/>
            <a:ext cx="3600000" cy="52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Угличское</a:t>
            </a:r>
            <a:r>
              <a:rPr lang="ru-R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водохранилище</a:t>
            </a:r>
          </a:p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«загрязненная</a:t>
            </a:r>
            <a:r>
              <a:rPr lang="ru-RU" sz="1400" i="1" dirty="0" smtClean="0">
                <a:solidFill>
                  <a:schemeClr val="bg1"/>
                </a:solidFill>
              </a:rPr>
              <a:t>» до «очень загрязненная</a:t>
            </a:r>
            <a:r>
              <a:rPr lang="ru-RU" sz="1400" i="1" dirty="0" smtClean="0">
                <a:solidFill>
                  <a:schemeClr val="bg1"/>
                </a:solidFill>
              </a:rPr>
              <a:t>»</a:t>
            </a:r>
            <a:endParaRPr lang="ru-RU" sz="1400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9700" name="Picture 4" descr="C:\Documents and Settings\Сч\Мои документы\Мои рисунки\ГЭС\ГЭС Чебоксарская\28607f9ed0bfe464280a9a3acf0b6b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0472" y="3807288"/>
            <a:ext cx="4050000" cy="2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82" name="TextBox 13"/>
          <p:cNvSpPr txBox="1">
            <a:spLocks noChangeArrowheads="1"/>
          </p:cNvSpPr>
          <p:nvPr/>
        </p:nvSpPr>
        <p:spPr bwMode="auto">
          <a:xfrm>
            <a:off x="5004048" y="6165304"/>
            <a:ext cx="3600000" cy="52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Чебоксарское</a:t>
            </a:r>
            <a:r>
              <a:rPr lang="ru-R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водохранилище</a:t>
            </a:r>
          </a:p>
          <a:p>
            <a:pPr algn="ctr"/>
            <a:r>
              <a:rPr lang="ru-RU" sz="1400" i="1" dirty="0" smtClean="0"/>
              <a:t>«</a:t>
            </a:r>
            <a:r>
              <a:rPr lang="ru-RU" sz="1400" i="1" dirty="0" smtClean="0"/>
              <a:t>очень загрязненная» до «грязная</a:t>
            </a:r>
            <a:r>
              <a:rPr lang="ru-RU" sz="1400" i="1" dirty="0" smtClean="0"/>
              <a:t>»</a:t>
            </a:r>
            <a:endParaRPr lang="ru-RU" sz="1400" i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16632"/>
            <a:ext cx="864096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 состояния поверхностных  водных объектов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уровню загрязненности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913656"/>
            <a:chOff x="0" y="0"/>
            <a:chExt cx="9144000" cy="913656"/>
          </a:xfrm>
        </p:grpSpPr>
        <p:sp>
          <p:nvSpPr>
            <p:cNvPr id="6" name="Подзаголовок 2"/>
            <p:cNvSpPr txBox="1">
              <a:spLocks/>
            </p:cNvSpPr>
            <p:nvPr/>
          </p:nvSpPr>
          <p:spPr>
            <a:xfrm>
              <a:off x="287524" y="0"/>
              <a:ext cx="8568952" cy="913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Верхне-Волжское бассейновое водное управление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tint val="7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Федерального агентства водных ресурсов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836712"/>
              <a:ext cx="914400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aphicFrame>
          <p:nvGraphicFramePr>
            <p:cNvPr id="8" name="Object 22"/>
            <p:cNvGraphicFramePr>
              <a:graphicFrameLocks noChangeAspect="1"/>
            </p:cNvGraphicFramePr>
            <p:nvPr/>
          </p:nvGraphicFramePr>
          <p:xfrm>
            <a:off x="73025" y="44624"/>
            <a:ext cx="827088" cy="711200"/>
          </p:xfrm>
          <a:graphic>
            <a:graphicData uri="http://schemas.openxmlformats.org/presentationml/2006/ole">
              <p:oleObj spid="_x0000_s23554" name="CorelDRAW" r:id="rId3" imgW="1229040" imgH="1081080" progId="">
                <p:embed/>
              </p:oleObj>
            </a:graphicData>
          </a:graphic>
        </p:graphicFrame>
      </p:grpSp>
      <p:sp>
        <p:nvSpPr>
          <p:cNvPr id="20490" name="AutoShape 10" descr="https://fishingplanet.ru/upload/iblock/564/2010-02-03-01-p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C:\Users\Елена\Desktop\Мои документы\Стройки\Городец_п\Строительство берегоукрепления г. Городец\Городец\P6300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08720"/>
            <a:ext cx="481121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Елена\Desktop\Мои документы\Стройки\Городец_п\Берегоукрепление Городец\Фотографии\P6150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5281" y="2997352"/>
            <a:ext cx="481121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148064" y="1191816"/>
            <a:ext cx="3744416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Строительство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берегоукрепления с пассажирским причальным сооружением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в г. Городце Нижегородской области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51520" y="4581128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строительства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47664" y="6068011"/>
            <a:ext cx="2664296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строительства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8880" y="652025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б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бс</Template>
  <TotalTime>709</TotalTime>
  <Words>800</Words>
  <Application>Microsoft Office PowerPoint</Application>
  <PresentationFormat>Экран (4:3)</PresentationFormat>
  <Paragraphs>154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бс</vt:lpstr>
      <vt:lpstr>CorelDRAW</vt:lpstr>
      <vt:lpstr>МОНИТОРИНГ  КАЧЕСТВА ВОДНЫХ ОБЪЕКТОВА, ВОДООХРАННЫХ ЗОН,  ПРИБРЕЖНЫХ ЗАЩИТНЫХ ПОЛОС ВОДОХРАНИЛИЩ ВЕРХНЕЙ ВОЛГИ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Спасибо за внимание!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КАЧЕСТВА ВОДНЫХ ОБЪЕКТОВА, ВОДООХРАННЫХ ЗОН, ПРИБРЕЖНЫХ ЗАЩИТНЫХ ПОЛОС ВОДОХРАНИЛИЩ ВЕРХНЕЙ ВОЛГИ </dc:title>
  <dc:creator>Елена</dc:creator>
  <cp:lastModifiedBy>Дементьева</cp:lastModifiedBy>
  <cp:revision>71</cp:revision>
  <dcterms:created xsi:type="dcterms:W3CDTF">2018-07-17T06:03:08Z</dcterms:created>
  <dcterms:modified xsi:type="dcterms:W3CDTF">2018-09-26T08:14:47Z</dcterms:modified>
</cp:coreProperties>
</file>