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F17E5A-B3E3-4F40-921F-6676769142D8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0823E6-A717-4DE6-B5C2-9665E85FF4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3175"/>
            <a:ext cx="8640959" cy="1728193"/>
          </a:xfrm>
        </p:spPr>
        <p:txBody>
          <a:bodyPr>
            <a:normAutofit lnSpcReduction="10000"/>
          </a:bodyPr>
          <a:lstStyle/>
          <a:p>
            <a:r>
              <a:rPr lang="ru-RU" sz="1600" b="1" dirty="0"/>
              <a:t>Григорьева Ирина Леонидовна </a:t>
            </a:r>
            <a:r>
              <a:rPr lang="ru-RU" sz="1600" b="1" dirty="0" smtClean="0"/>
              <a:t>- </a:t>
            </a:r>
            <a:r>
              <a:rPr lang="ru-RU" sz="1600" dirty="0" smtClean="0"/>
              <a:t>ведущий научный сотрудник </a:t>
            </a:r>
            <a:r>
              <a:rPr lang="ru-RU" sz="1600" dirty="0" err="1" smtClean="0"/>
              <a:t>Иваньковской</a:t>
            </a:r>
            <a:r>
              <a:rPr lang="ru-RU" sz="1600" dirty="0" smtClean="0"/>
              <a:t> </a:t>
            </a:r>
            <a:r>
              <a:rPr lang="ru-RU" sz="1600" dirty="0"/>
              <a:t>НИС – </a:t>
            </a:r>
            <a:r>
              <a:rPr lang="ru-RU" sz="1600" dirty="0" smtClean="0"/>
              <a:t>филиала </a:t>
            </a:r>
            <a:r>
              <a:rPr lang="ru-RU" sz="1600" dirty="0"/>
              <a:t>Института водных проблем </a:t>
            </a:r>
            <a:r>
              <a:rPr lang="ru-RU" sz="1600" dirty="0" smtClean="0"/>
              <a:t>РАН</a:t>
            </a:r>
            <a:endParaRPr lang="ru-RU" sz="1600" b="1" dirty="0"/>
          </a:p>
          <a:p>
            <a:r>
              <a:rPr lang="ru-RU" sz="1600" b="1" dirty="0" smtClean="0"/>
              <a:t>Лупанова Ирина </a:t>
            </a:r>
            <a:r>
              <a:rPr lang="ru-RU" sz="1600" b="1" dirty="0"/>
              <a:t>Андреевна </a:t>
            </a:r>
            <a:r>
              <a:rPr lang="ru-RU" sz="1600" b="1" dirty="0" smtClean="0"/>
              <a:t>- </a:t>
            </a:r>
            <a:r>
              <a:rPr lang="ru-RU" sz="1600" dirty="0"/>
              <a:t>д</a:t>
            </a:r>
            <a:r>
              <a:rPr lang="ru-RU" sz="1600" dirty="0" smtClean="0"/>
              <a:t>иректор ФГУ «Управление эксплуатации Угличского водохранилища» </a:t>
            </a:r>
          </a:p>
          <a:p>
            <a:r>
              <a:rPr lang="ru-RU" sz="1600" b="1" dirty="0" smtClean="0"/>
              <a:t>Романов Сергей Николаевич - </a:t>
            </a:r>
            <a:r>
              <a:rPr lang="ru-RU" sz="1600" dirty="0"/>
              <a:t>д</a:t>
            </a:r>
            <a:r>
              <a:rPr lang="ru-RU" sz="1600" dirty="0" smtClean="0"/>
              <a:t>иректор ФГУ «Управление эксплуатации Рыбинского и Шекснинского водохранилищ»</a:t>
            </a:r>
            <a:endParaRPr lang="ru-RU" sz="1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КАЧЕСТВА ВОДЫ ВОДОХРАНИЛИЩ ВЕРХНЕЙ ВОЛГИ В ПЕРИОД РАЗЛИЧНОЙ ВОДНОСТИ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Всероссийская научно-практическая конференции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Водные ресурсы России: современное состояние и управление»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7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6"/>
          <a:stretch/>
        </p:blipFill>
        <p:spPr>
          <a:xfrm>
            <a:off x="323528" y="692696"/>
            <a:ext cx="8551608" cy="3096344"/>
          </a:xfrm>
        </p:spPr>
      </p:pic>
      <p:sp>
        <p:nvSpPr>
          <p:cNvPr id="9" name="TextBox 8"/>
          <p:cNvSpPr txBox="1"/>
          <p:nvPr/>
        </p:nvSpPr>
        <p:spPr>
          <a:xfrm>
            <a:off x="1979712" y="11663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КАСКАДА ГЭС ВЕРХНЕЙ ВОЛГИ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5213"/>
              </p:ext>
            </p:extLst>
          </p:nvPr>
        </p:nvGraphicFramePr>
        <p:xfrm>
          <a:off x="395536" y="4365101"/>
          <a:ext cx="8337774" cy="23042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2761606"/>
                <a:gridCol w="1668596"/>
                <a:gridCol w="1471525"/>
                <a:gridCol w="1082591"/>
                <a:gridCol w="1353456"/>
              </a:tblGrid>
              <a:tr h="51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Верхневолжское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4160" algn="l"/>
                          <a:tab pos="329565" algn="ct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Иваньковское	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Угличское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Рыбинское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НПУ, м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водного зеркала, км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Полный объем,  км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глубина, 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Наибольшая глубина, 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Длина, км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Наибольшая ширина, км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9509" y="3870532"/>
            <a:ext cx="87844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30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30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30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30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30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30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30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30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30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525" algn="l"/>
                <a:tab pos="330200" algn="ctr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Морфометрические характеристики исследованных водохранилищ бассейна верхней Волги при НПУ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525" algn="l"/>
                <a:tab pos="330200" algn="ctr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8841597"/>
              </p:ext>
            </p:extLst>
          </p:nvPr>
        </p:nvGraphicFramePr>
        <p:xfrm>
          <a:off x="316314" y="3045056"/>
          <a:ext cx="8424936" cy="148627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88637"/>
                <a:gridCol w="1345745"/>
                <a:gridCol w="1345745"/>
                <a:gridCol w="1223170"/>
                <a:gridCol w="1037578"/>
                <a:gridCol w="984061"/>
              </a:tblGrid>
              <a:tr h="648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Место отбора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БПК</a:t>
                      </a:r>
                      <a:r>
                        <a:rPr lang="ru-RU" sz="1100" baseline="-25000" dirty="0">
                          <a:effectLst/>
                        </a:rPr>
                        <a:t>5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мгО</a:t>
                      </a:r>
                      <a:r>
                        <a:rPr lang="ru-RU" sz="1100" dirty="0">
                          <a:effectLst/>
                        </a:rPr>
                        <a:t>/дм</a:t>
                      </a:r>
                      <a:r>
                        <a:rPr lang="ru-RU" sz="1100" baseline="30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Цветность, град.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ПО, мгО/дм</a:t>
                      </a:r>
                      <a:r>
                        <a:rPr lang="ru-RU" sz="1100" baseline="30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Mn, мг/дм</a:t>
                      </a:r>
                      <a:r>
                        <a:rPr lang="ru-RU" sz="1100" baseline="30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159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оз. Волго -  с. Селище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22.4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19.0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0.15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3490" y="2492896"/>
            <a:ext cx="84249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Значения показателей органического вещества и концентраций марганца в   замыкающем створе Верхневолжского водохранилища за 2013-2017 гг.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69606"/>
              </p:ext>
            </p:extLst>
          </p:nvPr>
        </p:nvGraphicFramePr>
        <p:xfrm>
          <a:off x="323528" y="5157192"/>
          <a:ext cx="8424935" cy="14859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48278"/>
                <a:gridCol w="978209"/>
                <a:gridCol w="1152245"/>
                <a:gridCol w="1214829"/>
                <a:gridCol w="1215687"/>
                <a:gridCol w="1215687"/>
              </a:tblGrid>
              <a:tr h="485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Место отбора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БПК</a:t>
                      </a:r>
                      <a:r>
                        <a:rPr lang="ru-RU" sz="1100" baseline="-25000" dirty="0">
                          <a:effectLst/>
                        </a:rPr>
                        <a:t>5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мгО</a:t>
                      </a:r>
                      <a:r>
                        <a:rPr lang="ru-RU" sz="1100" baseline="-25000" dirty="0">
                          <a:effectLst/>
                        </a:rPr>
                        <a:t>2</a:t>
                      </a:r>
                      <a:r>
                        <a:rPr lang="ru-RU" sz="1100" dirty="0">
                          <a:effectLst/>
                        </a:rPr>
                        <a:t>/дм</a:t>
                      </a:r>
                      <a:r>
                        <a:rPr lang="ru-RU" sz="1100" baseline="30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Цветность, град.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ПО,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мгО/дм</a:t>
                      </a:r>
                      <a:r>
                        <a:rPr lang="ru-RU" sz="1100" baseline="30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Mn</a:t>
                      </a:r>
                      <a:r>
                        <a:rPr lang="ru-RU" sz="1100">
                          <a:effectLst/>
                        </a:rPr>
                        <a:t>, мг/дм</a:t>
                      </a:r>
                      <a:r>
                        <a:rPr lang="ru-RU" sz="1100" baseline="30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ВБ </a:t>
                      </a:r>
                      <a:r>
                        <a:rPr lang="ru-RU" sz="1100" dirty="0" err="1">
                          <a:effectLst/>
                        </a:rPr>
                        <a:t>Угличской</a:t>
                      </a:r>
                      <a:r>
                        <a:rPr lang="ru-RU" sz="1100" dirty="0">
                          <a:effectLst/>
                        </a:rPr>
                        <a:t> ГЭС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0.12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0742" y="4653136"/>
            <a:ext cx="84105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Среднегодовые значения показателей органического вещества и концентраций марганца в створах Угличского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водохранилища за 2013-2017 г.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663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Объемы притока воды </a:t>
            </a:r>
            <a:b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Иваньковское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Угличское  и Рыбинское водохранилища  за 2013-2017 гг. (тысяч м</a:t>
            </a:r>
            <a:r>
              <a:rPr lang="ru-RU" altLang="ru-RU" sz="1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30901"/>
              </p:ext>
            </p:extLst>
          </p:nvPr>
        </p:nvGraphicFramePr>
        <p:xfrm>
          <a:off x="411502" y="836712"/>
          <a:ext cx="8208911" cy="15318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485233"/>
                <a:gridCol w="1283234"/>
                <a:gridCol w="1366198"/>
                <a:gridCol w="1367100"/>
                <a:gridCol w="1367100"/>
                <a:gridCol w="1340046"/>
              </a:tblGrid>
              <a:tr h="3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Иваньковское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12220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Угличское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17492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Рыбинское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9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8"/>
          <a:stretch/>
        </p:blipFill>
        <p:spPr bwMode="auto">
          <a:xfrm>
            <a:off x="1115616" y="764704"/>
            <a:ext cx="6889949" cy="583264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23528" y="188639"/>
            <a:ext cx="830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ВЛИЯНИЯ РАЗЛИЧНЫХ ФАКТОРОВ И ВОДОПОТРЕБИТЕЛЕЙ НА КАЧЕСТВО ВОДЫ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Обменник\Санитарное обследование УВ 2014=17-20.06.14\на обложку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2" b="19038"/>
          <a:stretch/>
        </p:blipFill>
        <p:spPr bwMode="auto">
          <a:xfrm>
            <a:off x="415256" y="836712"/>
            <a:ext cx="4464496" cy="24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C:\Users\Женя\Downloads\IMG_4070.JPG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/>
          <a:stretch/>
        </p:blipFill>
        <p:spPr bwMode="auto">
          <a:xfrm rot="5400000">
            <a:off x="-105196" y="3378853"/>
            <a:ext cx="3122945" cy="207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Женя\Desktop\2014\Разлив нефтепродуктов в д.Черкасово\IMG_94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34" y="2852935"/>
            <a:ext cx="2368198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4704" y="421401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Судоходство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7498" y="6134774"/>
            <a:ext cx="496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Сбросы бытового мусора и нефтепродуктов.</a:t>
            </a:r>
          </a:p>
          <a:p>
            <a:r>
              <a:rPr lang="ru-RU" dirty="0" smtClean="0"/>
              <a:t>                    Волновое воздействие.</a:t>
            </a:r>
            <a:endParaRPr lang="ru-RU" dirty="0"/>
          </a:p>
        </p:txBody>
      </p:sp>
      <p:pic>
        <p:nvPicPr>
          <p:cNvPr id="1027" name="Picture 3" descr="\\backupserver\Обменник\Крутенко\замеры створов зарастания и обрушения К-к участок август\125___08\IMG_03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1" r="13453" b="7892"/>
          <a:stretch/>
        </p:blipFill>
        <p:spPr bwMode="auto">
          <a:xfrm>
            <a:off x="2491834" y="4293095"/>
            <a:ext cx="2368198" cy="16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O:\Крутенко\IMG_443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2"/>
          <a:stretch/>
        </p:blipFill>
        <p:spPr bwMode="auto">
          <a:xfrm>
            <a:off x="4932040" y="851458"/>
            <a:ext cx="4032448" cy="221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O:\Крутенко\фалевский бор комиссионное обследование\IMG_025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14" y="2604945"/>
            <a:ext cx="1993350" cy="14566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580112" y="421401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Неорганизованный отдых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1" r="14500"/>
          <a:stretch/>
        </p:blipFill>
        <p:spPr bwMode="auto">
          <a:xfrm>
            <a:off x="6942259" y="2604945"/>
            <a:ext cx="2022229" cy="14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\\backupserver\Обменник\Крутенко\субботник 23.08.2018\IMG_92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93" y="4061571"/>
            <a:ext cx="3803341" cy="25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51589" y="6525344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Акции и субботники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9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34" y="188640"/>
            <a:ext cx="4293096" cy="681256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dirty="0" smtClean="0"/>
              <a:t>Застройка прибрежной полосы, изношенные и устаревшие очистные</a:t>
            </a:r>
            <a:endParaRPr lang="ru-RU" dirty="0"/>
          </a:p>
        </p:txBody>
      </p:sp>
      <p:pic>
        <p:nvPicPr>
          <p:cNvPr id="4" name="Picture 2" descr="\\backupserver\Обменник\Крутенко\Инвентаризация знаков 27-28.06\IMG_85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5" b="19468"/>
          <a:stretch/>
        </p:blipFill>
        <p:spPr bwMode="auto">
          <a:xfrm>
            <a:off x="163684" y="764704"/>
            <a:ext cx="3976268" cy="173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SC025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 b="24728"/>
          <a:stretch/>
        </p:blipFill>
        <p:spPr>
          <a:xfrm>
            <a:off x="179510" y="2564904"/>
            <a:ext cx="3944615" cy="19931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Женя\AppData\Local\Microsoft\Windows\INetCache\Content.Word\IMG_77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4625140"/>
            <a:ext cx="3944615" cy="2054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3968" y="116632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Увеличение концентрации биогенных веществ, </a:t>
            </a:r>
          </a:p>
          <a:p>
            <a:pPr algn="ctr"/>
            <a:r>
              <a:rPr lang="ru-RU" sz="1600" dirty="0" smtClean="0"/>
              <a:t>зарастание мелководий, увеличение «цветения»</a:t>
            </a:r>
            <a:endParaRPr lang="ru-RU" sz="1600" dirty="0"/>
          </a:p>
        </p:txBody>
      </p:sp>
      <p:pic>
        <p:nvPicPr>
          <p:cNvPr id="2051" name="Picture 3" descr="C:\Обменник\кашинка 2018\IMG_32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38502"/>
            <a:ext cx="2182994" cy="29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Обменник\кашинка 2018\IMG_3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8" y="730424"/>
            <a:ext cx="2189052" cy="29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Обменник\кашинка 2018\IMG_32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6222" y="4082539"/>
            <a:ext cx="3010534" cy="21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Обменник\кашинка 2018\IMG_31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4"/>
          <a:stretch/>
        </p:blipFill>
        <p:spPr bwMode="auto">
          <a:xfrm>
            <a:off x="6713984" y="3649161"/>
            <a:ext cx="2183986" cy="3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98" y="2780928"/>
            <a:ext cx="8568952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0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339</Words>
  <Application>Microsoft Office PowerPoint</Application>
  <PresentationFormat>Экран (4:3)</PresentationFormat>
  <Paragraphs>153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СОВРЕМЕННОЕ СОСТОЯНИЕ КАЧЕСТВА ВОДЫ ВОДОХРАНИЛИЩ ВЕРХНЕЙ ВОЛГИ В ПЕРИОД РАЗЛИЧНОЙ ВОДНОСТИ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СОСТОЯНИЕ КАЧЕСТВА ВОДЫ ВОДОХРАНИЛИЩ ВЕРХНЕЙ ВОЛГИ В ПЕРИОД РАЗЛИЧНОЙ ВОДНОСТИ</dc:title>
  <dc:creator>Света</dc:creator>
  <cp:lastModifiedBy>ПК</cp:lastModifiedBy>
  <cp:revision>20</cp:revision>
  <dcterms:created xsi:type="dcterms:W3CDTF">2018-09-25T12:52:11Z</dcterms:created>
  <dcterms:modified xsi:type="dcterms:W3CDTF">2018-10-02T05:59:33Z</dcterms:modified>
</cp:coreProperties>
</file>