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5" r:id="rId2"/>
    <p:sldId id="257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7" r:id="rId11"/>
    <p:sldId id="269" r:id="rId12"/>
    <p:sldId id="270" r:id="rId13"/>
    <p:sldId id="271" r:id="rId14"/>
    <p:sldId id="273" r:id="rId15"/>
    <p:sldId id="272" r:id="rId16"/>
    <p:sldId id="274" r:id="rId17"/>
    <p:sldId id="266" r:id="rId18"/>
    <p:sldId id="276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26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EC3A0-7148-4C57-B9AD-4282E2C733B2}" type="datetimeFigureOut">
              <a:rPr lang="ru-RU" smtClean="0"/>
              <a:t>10.10.2018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DE35E-68F7-4724-9D02-EA160C22CD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66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63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4588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1788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8988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61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33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305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7788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FCE2709-4FE0-47B3-A3F8-56F3B65A43E7}" type="slidenum">
              <a:rPr lang="ru-RU" altLang="ru-RU" smtClean="0">
                <a:latin typeface="Arial" panose="020B0604020202020204" pitchFamily="34" charset="0"/>
              </a:rPr>
              <a:pPr/>
              <a:t>1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36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4"/>
          <p:cNvSpPr>
            <a:spLocks noChangeArrowheads="1"/>
          </p:cNvSpPr>
          <p:nvPr/>
        </p:nvSpPr>
        <p:spPr bwMode="auto">
          <a:xfrm>
            <a:off x="127000" y="134938"/>
            <a:ext cx="8858250" cy="6588125"/>
          </a:xfrm>
          <a:prstGeom prst="roundRect">
            <a:avLst>
              <a:gd name="adj" fmla="val 4769"/>
            </a:avLst>
          </a:prstGeom>
          <a:solidFill>
            <a:schemeClr val="accent1">
              <a:alpha val="0"/>
            </a:schemeClr>
          </a:solidFill>
          <a:ln w="127000" cmpd="thickThin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>
              <a:latin typeface="Tahoma" panose="020B0604030504040204" pitchFamily="34" charset="0"/>
            </a:endParaRPr>
          </a:p>
        </p:txBody>
      </p:sp>
      <p:sp>
        <p:nvSpPr>
          <p:cNvPr id="26" name="Прямоугольник 2">
            <a:extLst/>
          </p:cNvPr>
          <p:cNvSpPr>
            <a:spLocks noChangeArrowheads="1"/>
          </p:cNvSpPr>
          <p:nvPr/>
        </p:nvSpPr>
        <p:spPr bwMode="auto">
          <a:xfrm>
            <a:off x="211181" y="-505571"/>
            <a:ext cx="875656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Федеральное агентство водных ресурсов</a:t>
            </a:r>
          </a:p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ФГБУ Российский информационно-аналитический и </a:t>
            </a:r>
          </a:p>
          <a:p>
            <a:pPr algn="ctr" eaLnBrk="1" hangingPunct="1">
              <a:spcAft>
                <a:spcPts val="0"/>
              </a:spcAft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научно-исследовательский водохозяйственный центр</a:t>
            </a:r>
          </a:p>
          <a:p>
            <a:pPr algn="ctr" eaLnBrk="1" hangingPunct="1">
              <a:spcAft>
                <a:spcPts val="0"/>
              </a:spcAft>
              <a:defRPr/>
            </a:pPr>
            <a:endParaRPr lang="ru-RU" b="1" dirty="0">
              <a:solidFill>
                <a:srgbClr val="0033CC"/>
              </a:solidFill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29" name="Рисунок 28">
            <a:extLst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765175"/>
            <a:ext cx="1008063" cy="815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">
            <a:extLst/>
          </p:cNvPr>
          <p:cNvSpPr>
            <a:spLocks noChangeArrowheads="1"/>
          </p:cNvSpPr>
          <p:nvPr/>
        </p:nvSpPr>
        <p:spPr bwMode="auto">
          <a:xfrm>
            <a:off x="262025" y="1521707"/>
            <a:ext cx="8705719" cy="418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lnSpc>
                <a:spcPct val="90000"/>
              </a:lnSpc>
              <a:defRPr/>
            </a:pPr>
            <a:endParaRPr lang="ru-RU" sz="16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Всероссийская научно-практическая конференция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«Водные ресурсы России: современное состояние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lang="ru-RU" b="1" dirty="0">
                <a:solidFill>
                  <a:srgbClr val="0033CC"/>
                </a:solidFill>
                <a:latin typeface="Arial" charset="0"/>
                <a:cs typeface="Arial" charset="0"/>
              </a:rPr>
              <a:t>и управление»</a:t>
            </a:r>
          </a:p>
          <a:p>
            <a:pPr algn="ctr" eaLnBrk="1" hangingPunct="1">
              <a:lnSpc>
                <a:spcPct val="90000"/>
              </a:lnSpc>
              <a:defRPr/>
            </a:pPr>
            <a:endParaRPr lang="ru-RU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endParaRPr lang="ru-RU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r>
              <a:rPr lang="ru-RU" sz="1600" i="1" u="sng" dirty="0" err="1" smtClean="0"/>
              <a:t>О.В.Ивлиева</a:t>
            </a:r>
            <a:r>
              <a:rPr lang="ru-RU" sz="1600" i="1" u="sng" dirty="0" smtClean="0"/>
              <a:t>, </a:t>
            </a:r>
            <a:r>
              <a:rPr lang="ru-RU" sz="1600" i="1" dirty="0" err="1" smtClean="0"/>
              <a:t>Г.И.Скрипка</a:t>
            </a:r>
            <a:r>
              <a:rPr lang="ru-RU" sz="1600" i="1" dirty="0" smtClean="0"/>
              <a:t>,  </a:t>
            </a:r>
            <a:r>
              <a:rPr lang="ru-RU" sz="1600" i="1" dirty="0" err="1" smtClean="0"/>
              <a:t>Л.А.Беспалова</a:t>
            </a:r>
            <a:r>
              <a:rPr lang="ru-RU" sz="1600" i="1" dirty="0" smtClean="0"/>
              <a:t>, </a:t>
            </a:r>
            <a:r>
              <a:rPr lang="ru-RU" sz="1600" i="1" dirty="0" err="1" smtClean="0"/>
              <a:t>Калиманов</a:t>
            </a:r>
            <a:r>
              <a:rPr lang="ru-RU" sz="1600" i="1" dirty="0" smtClean="0"/>
              <a:t> Т.А., </a:t>
            </a:r>
            <a:r>
              <a:rPr lang="ru-RU" sz="1600" i="1" dirty="0" err="1" smtClean="0"/>
              <a:t>Чмыхов</a:t>
            </a:r>
            <a:r>
              <a:rPr lang="ru-RU" sz="1600" i="1" dirty="0" smtClean="0"/>
              <a:t> А.А. </a:t>
            </a:r>
            <a:endParaRPr lang="ru-RU" sz="2000" b="1" dirty="0">
              <a:solidFill>
                <a:srgbClr val="0033CC"/>
              </a:solidFill>
              <a:latin typeface="Arial" charset="0"/>
              <a:cs typeface="Arial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ru-RU" sz="2800" b="1" cap="all" dirty="0"/>
              <a:t>МОНИТОРИНГ опасных экзогенных геологических процессов </a:t>
            </a:r>
            <a:r>
              <a:rPr lang="ru-RU" sz="2800" b="1" cap="all" dirty="0" err="1"/>
              <a:t>Водоохранной</a:t>
            </a:r>
            <a:r>
              <a:rPr lang="ru-RU" sz="2800" b="1" cap="all" dirty="0"/>
              <a:t> зоны Цимлянского Водохранилища</a:t>
            </a:r>
            <a:r>
              <a:rPr lang="ru-RU" sz="2800" b="1" dirty="0"/>
              <a:t> С ИСПОЛЬЗОВАНИЕМ БЕСПИЛОТНЫХ ЛЕТАТЕЛЬНЫХ АППАРАТОВ</a:t>
            </a:r>
            <a:endParaRPr lang="ru-RU" sz="2800" b="1" dirty="0">
              <a:solidFill>
                <a:srgbClr val="0033CC"/>
              </a:solidFill>
              <a:latin typeface="Arial" charset="0"/>
              <a:ea typeface="+mj-ea"/>
              <a:cs typeface="Arial" charset="0"/>
            </a:endParaRPr>
          </a:p>
        </p:txBody>
      </p:sp>
      <p:sp>
        <p:nvSpPr>
          <p:cNvPr id="28" name="Прямоугольник 2">
            <a:extLst/>
          </p:cNvPr>
          <p:cNvSpPr>
            <a:spLocks noChangeArrowheads="1"/>
          </p:cNvSpPr>
          <p:nvPr/>
        </p:nvSpPr>
        <p:spPr bwMode="auto">
          <a:xfrm>
            <a:off x="262025" y="6258798"/>
            <a:ext cx="8856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33CC"/>
                </a:solidFill>
                <a:latin typeface="Arial" charset="0"/>
                <a:cs typeface="Arial" charset="0"/>
              </a:rPr>
              <a:t>г. Сочи, 8-14 октября 2018 г.</a:t>
            </a:r>
            <a:endParaRPr lang="ru-RU" sz="1000" b="1" dirty="0">
              <a:solidFill>
                <a:srgbClr val="0033CC"/>
              </a:solidFill>
              <a:latin typeface="Arial" charset="0"/>
              <a:ea typeface="+mj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083731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10715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Методика определения густоты эрозионной сети </a:t>
            </a:r>
            <a:r>
              <a:rPr lang="ru-RU" sz="2700" b="1" dirty="0" err="1" smtClean="0"/>
              <a:t>водоохранной</a:t>
            </a:r>
            <a:r>
              <a:rPr lang="ru-RU" sz="2700" b="1" dirty="0" smtClean="0"/>
              <a:t> зоны Цимлянского водохранилища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198810" cy="4572000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Эрозионные формы водоохраной зоны (ВЗ) Цимлянского водохранилища, отличаются большим  многообразием.</a:t>
            </a:r>
          </a:p>
          <a:p>
            <a:r>
              <a:rPr lang="ru-RU" dirty="0" smtClean="0"/>
              <a:t> Помимо оврагов широкое развитие получили эрозионные борозды (рытвины) и промоины, которые в эволюционной схеме формирования оврагов обычно рассматриваются как промежуточные, однако являются неотъемлемой частью эрозионных процессов.</a:t>
            </a:r>
          </a:p>
          <a:p>
            <a:r>
              <a:rPr lang="ru-RU" dirty="0" smtClean="0"/>
              <a:t>Работы по определению густоты эрозионного расчленения </a:t>
            </a:r>
            <a:r>
              <a:rPr lang="ru-RU" dirty="0" err="1" smtClean="0"/>
              <a:t>водоохранной</a:t>
            </a:r>
            <a:r>
              <a:rPr lang="ru-RU" dirty="0" smtClean="0"/>
              <a:t> зоны Цимлянского водохранилища проводились в границах Дубовского района Ростовской области на основе материалов фотосъёмки, выполненной беспилотным летательным аппаратом (БЛА) обработанных в ГИС </a:t>
            </a:r>
            <a:r>
              <a:rPr lang="en-US" dirty="0" err="1" smtClean="0"/>
              <a:t>ArcMap</a:t>
            </a:r>
            <a:r>
              <a:rPr lang="ru-RU" dirty="0" smtClean="0"/>
              <a:t>10.2.2, </a:t>
            </a:r>
            <a:r>
              <a:rPr lang="ru-RU" dirty="0" err="1" smtClean="0"/>
              <a:t>Agisoft</a:t>
            </a:r>
            <a:r>
              <a:rPr lang="ru-RU" dirty="0" smtClean="0"/>
              <a:t> </a:t>
            </a:r>
            <a:r>
              <a:rPr lang="ru-RU" dirty="0" err="1" smtClean="0"/>
              <a:t>PhotoScan</a:t>
            </a:r>
            <a:r>
              <a:rPr lang="ru-RU" dirty="0" smtClean="0"/>
              <a:t> </a:t>
            </a:r>
            <a:r>
              <a:rPr lang="ru-RU" dirty="0" err="1" smtClean="0"/>
              <a:t>Professional</a:t>
            </a:r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5" y="1285860"/>
            <a:ext cx="1643074" cy="229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500438"/>
            <a:ext cx="4357686" cy="2714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Основные этапы выполнения расчета густоты эрозионной сети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- визуальное дешифрирование эрозионных форм рельефа исследуемой территории по фотоматериалам, полученным с помощью БЛА;</a:t>
            </a:r>
          </a:p>
          <a:p>
            <a:r>
              <a:rPr lang="ru-RU" dirty="0" smtClean="0"/>
              <a:t>- маркирование всех тальвегов для дальнейших расчетов и создания отдельного слоя для ГИС-проекта «Состояние ВЗ и берегов Цимлянского водохранилища»;</a:t>
            </a:r>
          </a:p>
          <a:p>
            <a:r>
              <a:rPr lang="ru-RU" dirty="0" smtClean="0"/>
              <a:t>- создание слоя площадей территорий для расчета густоты эрозионной сети;</a:t>
            </a:r>
          </a:p>
          <a:p>
            <a:r>
              <a:rPr lang="ru-RU" dirty="0" smtClean="0"/>
              <a:t>- расчет густоты эрозионной сети в ГИС </a:t>
            </a:r>
            <a:r>
              <a:rPr lang="en-US" dirty="0" err="1" smtClean="0"/>
              <a:t>ArcMap</a:t>
            </a:r>
            <a:r>
              <a:rPr lang="ru-RU" dirty="0" smtClean="0"/>
              <a:t>10.2.2.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Визуальное дешифрирование эрозионных форм рельефа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2841488" cy="4572000"/>
          </a:xfrm>
        </p:spPr>
        <p:txBody>
          <a:bodyPr>
            <a:noAutofit/>
          </a:bodyPr>
          <a:lstStyle/>
          <a:p>
            <a:r>
              <a:rPr lang="ru-RU" sz="1200" dirty="0" smtClean="0"/>
              <a:t>При визуальном дешифрировании выделены следующие объекты:</a:t>
            </a:r>
          </a:p>
          <a:p>
            <a:r>
              <a:rPr lang="ru-RU" sz="1200" dirty="0" smtClean="0"/>
              <a:t>на исследуемой территории были выделены:</a:t>
            </a:r>
          </a:p>
          <a:p>
            <a:r>
              <a:rPr lang="ru-RU" sz="1200" i="1" dirty="0" smtClean="0"/>
              <a:t>- Эрозионная борозда</a:t>
            </a:r>
            <a:r>
              <a:rPr lang="ru-RU" sz="1200" dirty="0" smtClean="0"/>
              <a:t> - Ее ширина не превышает 0,5 м, глубина 0,1-0,4 м, длина до десятков метров</a:t>
            </a:r>
          </a:p>
          <a:p>
            <a:r>
              <a:rPr lang="ru-RU" sz="1200" i="1" dirty="0" smtClean="0"/>
              <a:t>- Рытвины </a:t>
            </a:r>
            <a:r>
              <a:rPr lang="ru-RU" sz="1200" dirty="0" smtClean="0"/>
              <a:t>(размоины) формы глубиной до 0,5 м, шириной 0,5-1,0 м, </a:t>
            </a:r>
          </a:p>
          <a:p>
            <a:r>
              <a:rPr lang="ru-RU" sz="1200" i="1" dirty="0" smtClean="0"/>
              <a:t>- Промоина</a:t>
            </a:r>
            <a:r>
              <a:rPr lang="ru-RU" sz="1200" b="1" dirty="0" smtClean="0"/>
              <a:t> - д</a:t>
            </a:r>
            <a:r>
              <a:rPr lang="ru-RU" sz="1200" dirty="0" smtClean="0"/>
              <a:t>олина с Глубина ее до 1,0-2,5 м, ширина - до 4-5 м, длина - 1,0-1,5 км. Является зачаточной формой оврага</a:t>
            </a:r>
          </a:p>
          <a:p>
            <a:r>
              <a:rPr lang="ru-RU" sz="1200" i="1" dirty="0" smtClean="0"/>
              <a:t>- Овраги</a:t>
            </a:r>
            <a:r>
              <a:rPr lang="ru-RU" sz="1200" dirty="0" smtClean="0"/>
              <a:t>- 40-50 м, ширина 150-300 м, длина 3-5 км. </a:t>
            </a:r>
          </a:p>
          <a:p>
            <a:r>
              <a:rPr lang="ru-RU" sz="1200" dirty="0" smtClean="0"/>
              <a:t>- </a:t>
            </a:r>
            <a:r>
              <a:rPr lang="ru-RU" sz="1200" i="1" dirty="0" smtClean="0"/>
              <a:t>Балка </a:t>
            </a:r>
            <a:r>
              <a:rPr lang="ru-RU" sz="1200" dirty="0" smtClean="0"/>
              <a:t>- сухая или с временным водотоком Длина балок обычно от сотен метров до 20-30 километров, глубина от нескольких метров до десятков метров, ширина до сотен метров</a:t>
            </a:r>
            <a:endParaRPr lang="ru-RU" sz="12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14677" y="3571876"/>
          <a:ext cx="5643603" cy="694944"/>
        </p:xfrm>
        <a:graphic>
          <a:graphicData uri="http://schemas.openxmlformats.org/drawingml/2006/table">
            <a:tbl>
              <a:tblPr/>
              <a:tblGrid>
                <a:gridCol w="2822686"/>
                <a:gridCol w="2820917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Рис. 1 Борозды, рытвины, размоины, промоины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Рис. 2 Овраг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3286116" y="1571612"/>
          <a:ext cx="2886075" cy="196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5" name="Точечный рисунок" r:id="rId3" imgW="2905531" imgH="1971950" progId="PBrush">
                  <p:embed/>
                </p:oleObj>
              </mc:Choice>
              <mc:Fallback>
                <p:oleObj name="Точечный рисунок" r:id="rId3" imgW="2905531" imgH="1971950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16" y="1571612"/>
                        <a:ext cx="2886075" cy="1962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6357950" y="1643050"/>
          <a:ext cx="2571750" cy="200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6" name="Точечный рисунок" r:id="rId5" imgW="2572109" imgH="2000000" progId="PBrush">
                  <p:embed/>
                </p:oleObj>
              </mc:Choice>
              <mc:Fallback>
                <p:oleObj name="Точечный рисунок" r:id="rId5" imgW="2572109" imgH="2000000" progId="PBrush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7950" y="1643050"/>
                        <a:ext cx="2571750" cy="2000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66415" y="6309360"/>
          <a:ext cx="6077585" cy="548640"/>
        </p:xfrm>
        <a:graphic>
          <a:graphicData uri="http://schemas.openxmlformats.org/drawingml/2006/table">
            <a:tbl>
              <a:tblPr/>
              <a:tblGrid>
                <a:gridCol w="3063240"/>
                <a:gridCol w="3014345"/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Рис. 3 Овражно-балочные системы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6072198" y="4286256"/>
          <a:ext cx="2924175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name="Точечный рисунок" r:id="rId7" imgW="10228571" imgH="7590476" progId="PBrush">
                  <p:embed/>
                </p:oleObj>
              </mc:Choice>
              <mc:Fallback>
                <p:oleObj name="Точечный рисунок" r:id="rId7" imgW="10228571" imgH="7590476" progId="PBrus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2198" y="4286256"/>
                        <a:ext cx="2924175" cy="21717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3214678" y="4286256"/>
          <a:ext cx="2867025" cy="214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name="Точечный рисунок" r:id="rId9" imgW="7144747" imgH="5361905" progId="PBrush">
                  <p:embed/>
                </p:oleObj>
              </mc:Choice>
              <mc:Fallback>
                <p:oleObj name="Точечный рисунок" r:id="rId9" imgW="7144747" imgH="5361905" progId="PBrus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4678" y="4286256"/>
                        <a:ext cx="2867025" cy="2143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визуальное дешифрирование эрозионных форм рельефа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555868" cy="457200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Одним из индикаторов эрозионных форм рельефа является характер прохождения горизонталей, поэтому для уточнения места прохождения тальвегов по снимкам в программе </a:t>
            </a:r>
            <a:r>
              <a:rPr lang="ru-RU" dirty="0" err="1" smtClean="0"/>
              <a:t>Agisoft</a:t>
            </a:r>
            <a:r>
              <a:rPr lang="ru-RU" dirty="0" smtClean="0"/>
              <a:t> </a:t>
            </a:r>
            <a:r>
              <a:rPr lang="ru-RU" dirty="0" err="1" smtClean="0"/>
              <a:t>PhotoScan</a:t>
            </a:r>
            <a:r>
              <a:rPr lang="ru-RU" dirty="0" smtClean="0"/>
              <a:t> </a:t>
            </a:r>
            <a:r>
              <a:rPr lang="ru-RU" dirty="0" err="1" smtClean="0"/>
              <a:t>Professional</a:t>
            </a:r>
            <a:r>
              <a:rPr lang="ru-RU" dirty="0" smtClean="0"/>
              <a:t> были построены «контуры» и «полигоны» высот через 1 м.</a:t>
            </a:r>
          </a:p>
          <a:p>
            <a:r>
              <a:rPr lang="ru-RU" dirty="0" smtClean="0"/>
              <a:t>По итогам оцифровки на всем исследуемом участке было нанесено 2148 </a:t>
            </a:r>
            <a:r>
              <a:rPr lang="ru-RU" dirty="0" err="1" smtClean="0"/>
              <a:t>полилиний</a:t>
            </a:r>
            <a:r>
              <a:rPr lang="ru-RU" dirty="0" smtClean="0"/>
              <a:t>. Каждая </a:t>
            </a:r>
            <a:r>
              <a:rPr lang="ru-RU" dirty="0" err="1" smtClean="0"/>
              <a:t>полилиния</a:t>
            </a:r>
            <a:r>
              <a:rPr lang="ru-RU" dirty="0" smtClean="0"/>
              <a:t> является тальвегом той или иной эрозионной формы или системы. Сумма всех длин эрозионной сети на участке составила 132,6 км.</a:t>
            </a:r>
          </a:p>
          <a:p>
            <a:endParaRPr lang="ru-RU" dirty="0"/>
          </a:p>
        </p:txBody>
      </p:sp>
      <p:pic>
        <p:nvPicPr>
          <p:cNvPr id="4" name="Рисунок 3" descr="D:\водоохранные зоны\Дубовский 1 фото разрезы 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44" y="1500174"/>
            <a:ext cx="5286412" cy="4574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0"/>
            <a:ext cx="8534400" cy="5714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Расчет густоты эрозионного расчленения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96382" y="1196752"/>
            <a:ext cx="8627966" cy="235745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Густота эрозионного расчленения (К) определяется по формуле:</a:t>
            </a:r>
          </a:p>
          <a:p>
            <a:r>
              <a:rPr lang="ru-RU" dirty="0" smtClean="0"/>
              <a:t>К=</a:t>
            </a:r>
            <a:r>
              <a:rPr lang="en-US" dirty="0" smtClean="0"/>
              <a:t>L</a:t>
            </a:r>
            <a:r>
              <a:rPr lang="ru-RU" dirty="0" smtClean="0"/>
              <a:t>/</a:t>
            </a:r>
            <a:r>
              <a:rPr lang="en-US" dirty="0" smtClean="0"/>
              <a:t>P</a:t>
            </a:r>
            <a:r>
              <a:rPr lang="ru-RU" dirty="0" smtClean="0"/>
              <a:t>, (1)</a:t>
            </a:r>
          </a:p>
          <a:p>
            <a:r>
              <a:rPr lang="ru-RU" dirty="0" smtClean="0"/>
              <a:t>где </a:t>
            </a:r>
            <a:r>
              <a:rPr lang="en-US" dirty="0" smtClean="0"/>
              <a:t>L</a:t>
            </a:r>
            <a:r>
              <a:rPr lang="ru-RU" dirty="0" smtClean="0"/>
              <a:t> – длина эрозионной сети на площадь данного участка в км</a:t>
            </a:r>
            <a:r>
              <a:rPr lang="ru-RU" baseline="30000" dirty="0" smtClean="0"/>
              <a:t>2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По формуле, приведенной выше, вычисляется средняя густота эрозионного расчленения территории 9 км/км</a:t>
            </a:r>
            <a:r>
              <a:rPr lang="ru-RU" baseline="30000" dirty="0" smtClean="0"/>
              <a:t>2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расчеты коэффициента «К» для 5 полигонов, визуально отличающихся по густоте эрозионной колеблется от 2 км/км</a:t>
            </a:r>
            <a:r>
              <a:rPr lang="ru-RU" baseline="30000" dirty="0" smtClean="0"/>
              <a:t>2</a:t>
            </a:r>
            <a:r>
              <a:rPr lang="ru-RU" dirty="0" smtClean="0"/>
              <a:t> до 15 км/км</a:t>
            </a:r>
            <a:r>
              <a:rPr lang="ru-RU" baseline="30000" dirty="0" smtClean="0"/>
              <a:t>2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7497860" cy="3000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Определение густоты эрозионного расчленения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766192" cy="45720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Для анализа и визуализации коэффициент «К» был ранжирован с помощью линейной интерполяции на три степени эрозионной расчлененности: 0-5 – низкая, 5-10 – средняя, 10-15 – высокая.</a:t>
            </a:r>
          </a:p>
          <a:p>
            <a:pPr algn="just"/>
            <a:r>
              <a:rPr lang="ru-RU" sz="1600" dirty="0" smtClean="0"/>
              <a:t>Большая часть анализируемой территории характеризуется высокой степенью эрозионной расчлененности (55%) не используемая, как правило, в хозяйственном отношении. </a:t>
            </a:r>
          </a:p>
          <a:p>
            <a:pPr algn="just"/>
            <a:r>
              <a:rPr lang="ru-RU" sz="1600" dirty="0" smtClean="0"/>
              <a:t> На территорию с низкой степенью расчлененности  приходится 12%, здесь в основном находится селитебная зона или сельскохозяйственные угодья.</a:t>
            </a:r>
          </a:p>
          <a:p>
            <a:pPr algn="just"/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542280"/>
            <a:ext cx="4159225" cy="46129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Зависимость эрозионной расчлененности от типа берега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127372" cy="45720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Берега абразионно-обвального типа на участке ст. Жуковская характеризуются низкой степенью эрозионной расчлененности 0-5 км/км2,</a:t>
            </a:r>
          </a:p>
          <a:p>
            <a:r>
              <a:rPr lang="ru-RU" dirty="0" smtClean="0"/>
              <a:t> аккумулятивные берега Жуковского убежища (залива), как правило, имеют средние значения густоты эрозионной расчлененности ВОЗ 5-10 км/км2, </a:t>
            </a:r>
          </a:p>
          <a:p>
            <a:r>
              <a:rPr lang="ru-RU" dirty="0" smtClean="0"/>
              <a:t>самую высокую степень эрозионного </a:t>
            </a:r>
            <a:r>
              <a:rPr lang="ru-RU" dirty="0" err="1" smtClean="0"/>
              <a:t>расчленеия</a:t>
            </a:r>
            <a:r>
              <a:rPr lang="ru-RU" dirty="0" smtClean="0"/>
              <a:t> ВОЗ имеют  абразионно-оползневые берега от Жуковского убежища в направлении  х. </a:t>
            </a:r>
            <a:r>
              <a:rPr lang="ru-RU" dirty="0" err="1" smtClean="0"/>
              <a:t>Кривского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 descr="C:\Users\Людмила\Desktop\DJI_0327 Весёлый Нагавская абразионно-обвальный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285860"/>
            <a:ext cx="2924175" cy="22284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286380" y="3571876"/>
            <a:ext cx="23246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Абразионный берег</a:t>
            </a:r>
            <a:endParaRPr lang="ru-RU" dirty="0"/>
          </a:p>
        </p:txBody>
      </p:sp>
      <p:pic>
        <p:nvPicPr>
          <p:cNvPr id="6" name="Рисунок 5" descr="C:\Users\Людмила\Desktop\DJI_0357 Весёлый Нагавская абразионно-обвальный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42" y="3857628"/>
            <a:ext cx="2974843" cy="223076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4929190" y="6143644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Абразионно-оползневой берег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исследования показали, что полученные фотоматериалы с БЛА могут использоваться для мониторинга береговых процессов и детализации типов берегов водохранилища.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Обработанные фотоматериалы с БЛА с использованием инструментария программы </a:t>
            </a:r>
            <a:r>
              <a:rPr lang="en-US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AgisoftPhotoScan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позволяют проводить детальные морфометрические исследования берегов всех типов, заменив тем самым трудоёмкие полевые работы, а также осуществлять мониторинг береговой зоны малодоступных участков.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фоне стабилизации береговых процессов в современный период в отдельные годы может наблюдаться резкая активизация ЭГП, обусловленная синоптическими и гидродинамическими факторами, это свидетельствует о необходимости продолжения мониторинга с использованием традиционных и современных средств контроля (БЛА).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методов дистанционного зондирования, </a:t>
            </a:r>
            <a:r>
              <a:rPr lang="ru-RU" sz="29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космоснимков</a:t>
            </a:r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обследование побережья с применением БЛА существенно упростит задачу мониторинга береговой зоны водохранилища за изменением положения берегов и позволит достаточно точно отслеживать ежегодную оперативную информацию об экстремальных ситуациях 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90872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24936" cy="61206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43808" y="5517232"/>
            <a:ext cx="55446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141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Актуальность исследований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Существенно расширить возможности организаций, осуществляющих мониторинг состояния и соблюдения режима использования </a:t>
            </a:r>
            <a:r>
              <a:rPr lang="ru-RU" dirty="0" err="1" smtClean="0"/>
              <a:t>водоохранных</a:t>
            </a:r>
            <a:r>
              <a:rPr lang="ru-RU" dirty="0" smtClean="0"/>
              <a:t> зон  крупных водных объектов, возможно за счёт более широкого использования для наблюдения беспилотных летательных аппаратов (БЛА), для накопления, систематизации и анализа полученной информации. </a:t>
            </a:r>
          </a:p>
          <a:p>
            <a:r>
              <a:rPr lang="ru-RU" dirty="0" smtClean="0"/>
              <a:t>При обследовании водоохраной зоны Цимлянского водохранилища с использованием  БЛА (модель </a:t>
            </a:r>
            <a:r>
              <a:rPr lang="en-US" dirty="0" smtClean="0"/>
              <a:t>Phantom</a:t>
            </a:r>
            <a:r>
              <a:rPr lang="ru-RU" dirty="0" smtClean="0"/>
              <a:t> 4Pro) была проведена оценка морфологических и морфометрических показателей берегов различных типов, эрозионных форм, интенсивность проявления береговых процессов.</a:t>
            </a:r>
          </a:p>
          <a:p>
            <a:r>
              <a:rPr lang="ru-RU" b="1" dirty="0" smtClean="0"/>
              <a:t>Цель исследования</a:t>
            </a:r>
            <a:r>
              <a:rPr lang="ru-RU" dirty="0" smtClean="0"/>
              <a:t> – разработать и апробировать методику по осуществлении мониторинга эрозионных процессов ВОЗ водных объектов на основе программно-аппаратных комплексов БЛА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первый этап</a:t>
            </a:r>
            <a:r>
              <a:rPr lang="ru-RU" dirty="0" smtClean="0"/>
              <a:t>–определение типов берегов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841620" cy="4572000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 качестве полигона выбран участок полета БЛА в районе Жуковского залива Цимлянского водохранилища </a:t>
            </a:r>
          </a:p>
          <a:p>
            <a:r>
              <a:rPr lang="ru-RU" i="1" dirty="0" smtClean="0"/>
              <a:t>На первом этапе</a:t>
            </a:r>
            <a:r>
              <a:rPr lang="ru-RU" dirty="0" smtClean="0"/>
              <a:t>, на выбранном участке обследования с БЛА на </a:t>
            </a:r>
            <a:r>
              <a:rPr lang="ru-RU" dirty="0" err="1" smtClean="0"/>
              <a:t>ортофотоплане</a:t>
            </a:r>
            <a:r>
              <a:rPr lang="ru-RU" dirty="0" smtClean="0"/>
              <a:t> определялась протяжённость берега, координаты береговой линии, заложение точек обследования берегов.</a:t>
            </a:r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500174"/>
            <a:ext cx="478634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4500570"/>
            <a:ext cx="4714908" cy="221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572132" y="1500174"/>
            <a:ext cx="335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/>
              <a:t>положение точек обследования разных типов берега: 1-оползневой ;2- аккумулятивный;3-овраг; 4-абразионный; 5-низкий берег затопления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i="1" dirty="0" smtClean="0"/>
              <a:t>Первый этап</a:t>
            </a:r>
            <a:r>
              <a:rPr lang="ru-RU" dirty="0" smtClean="0"/>
              <a:t>–определение типов берегов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698744" cy="1830514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Для этого использовались разные слои </a:t>
            </a:r>
            <a:r>
              <a:rPr lang="en-US" dirty="0" err="1" smtClean="0"/>
              <a:t>Agisoftphotoscan</a:t>
            </a:r>
            <a:r>
              <a:rPr lang="ru-RU" dirty="0" smtClean="0"/>
              <a:t>: </a:t>
            </a:r>
            <a:r>
              <a:rPr lang="ru-RU" dirty="0" err="1" smtClean="0"/>
              <a:t>ортофотоплан</a:t>
            </a:r>
            <a:r>
              <a:rPr lang="ru-RU" dirty="0" smtClean="0"/>
              <a:t> сбоку, панорамные фотографии, видео съёмка и база фотоснимков с БЛА</a:t>
            </a:r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1428736"/>
            <a:ext cx="442915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429256" y="3643314"/>
            <a:ext cx="26500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а) </a:t>
            </a:r>
            <a:r>
              <a:rPr lang="ru-RU" dirty="0" err="1" smtClean="0"/>
              <a:t>ортофотоплан</a:t>
            </a:r>
            <a:r>
              <a:rPr lang="ru-RU" dirty="0" smtClean="0"/>
              <a:t> сбоку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00504"/>
            <a:ext cx="421484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143504" y="6357958"/>
            <a:ext cx="31518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б) панорамная фотография</a:t>
            </a:r>
            <a:endParaRPr lang="ru-RU" dirty="0"/>
          </a:p>
        </p:txBody>
      </p:sp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285720" y="3500438"/>
            <a:ext cx="421484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00100" y="6072206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в) фотоснимок с БЛА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Второй этап</a:t>
            </a:r>
            <a:r>
              <a:rPr lang="ru-RU" dirty="0" smtClean="0"/>
              <a:t>–определение морфометрических показателей берега 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392909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0628" y="4000504"/>
            <a:ext cx="4143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а) местоположение профиля на оползневом склоне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4572008"/>
            <a:ext cx="3643338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786190"/>
            <a:ext cx="4214842" cy="240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57158" y="6211669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в) построение профиля оползневого берега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5857892"/>
            <a:ext cx="4214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б) определение координат крайних точек профиля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5720" y="1357298"/>
            <a:ext cx="45720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На </a:t>
            </a:r>
            <a:r>
              <a:rPr lang="ru-RU" dirty="0" err="1" smtClean="0"/>
              <a:t>ортофотоплане</a:t>
            </a:r>
            <a:r>
              <a:rPr lang="ru-RU" dirty="0" smtClean="0"/>
              <a:t> представлен оползневой участок берега. </a:t>
            </a:r>
          </a:p>
          <a:p>
            <a:r>
              <a:rPr lang="ru-RU" dirty="0" smtClean="0"/>
              <a:t>При помощи инструментов программы«ломаная линия → можно измерить → плановые характеристики» можно получить координаты профиля и инструмента «профиль→строился» – </a:t>
            </a:r>
            <a:r>
              <a:rPr lang="ru-RU" dirty="0" err="1" smtClean="0"/>
              <a:t>постороить</a:t>
            </a:r>
            <a:r>
              <a:rPr lang="ru-RU" dirty="0" smtClean="0"/>
              <a:t> профиль берегового уступа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85728"/>
            <a:ext cx="8534400" cy="785818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Третий этап</a:t>
            </a:r>
            <a:r>
              <a:rPr lang="ru-RU" sz="2800" dirty="0" smtClean="0"/>
              <a:t>–определение типов берегов и морфометрических параметров берега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1527048"/>
            <a:ext cx="4786346" cy="240201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Непосредственно на профиле снимались морфометрические параметры берега: высота обрыва – 15 м; рассчитывался уклон склона (отношение превышения к приложению)– 0.52; ширина пляжа – 2.5 м, определялись координаты, периметр и площадь оползневого тела-2026.73 м</a:t>
            </a:r>
            <a:r>
              <a:rPr lang="ru-RU" baseline="30000" dirty="0" smtClean="0"/>
              <a:t>2</a:t>
            </a:r>
            <a:endParaRPr lang="ru-RU" dirty="0" smtClean="0"/>
          </a:p>
          <a:p>
            <a:r>
              <a:rPr lang="ru-RU" dirty="0" smtClean="0"/>
              <a:t>Данные показатели можно использовать при повторных съёмках участка берега, для определения интенсивности проявления оползневых процессов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428736"/>
            <a:ext cx="378621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357694"/>
            <a:ext cx="2786050" cy="200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57818" y="3857628"/>
            <a:ext cx="3046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а) оконтуривание оползня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42846" y="4357694"/>
          <a:ext cx="6072228" cy="1281115"/>
        </p:xfrm>
        <a:graphic>
          <a:graphicData uri="http://schemas.openxmlformats.org/drawingml/2006/table">
            <a:tbl>
              <a:tblPr/>
              <a:tblGrid>
                <a:gridCol w="1192748"/>
                <a:gridCol w="935800"/>
                <a:gridCol w="883774"/>
                <a:gridCol w="1280302"/>
                <a:gridCol w="722626"/>
                <a:gridCol w="1056978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Тип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берега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Высота над урезом,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Уклон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 err="1">
                          <a:latin typeface="Times New Roman"/>
                          <a:ea typeface="Times New Roman"/>
                          <a:cs typeface="Times New Roman"/>
                        </a:rPr>
                        <a:t>Задернованность</a:t>
                      </a: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/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Проективное покрытие, 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Ширина пляжа,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Площадь,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Оползневой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2.5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2026.7 м</a:t>
                      </a:r>
                      <a:r>
                        <a:rPr lang="ru-RU" sz="1100" baseline="3000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Абразионный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7.0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Низкий берег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ru-RU" sz="11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Аккумулятивный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0.03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1100" dirty="0">
                          <a:latin typeface="Times New Roman"/>
                          <a:ea typeface="Times New Roman"/>
                          <a:cs typeface="Times New Roman"/>
                        </a:rPr>
                        <a:t>10652.9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71546"/>
          </a:xfrm>
        </p:spPr>
        <p:txBody>
          <a:bodyPr>
            <a:noAutofit/>
          </a:bodyPr>
          <a:lstStyle/>
          <a:p>
            <a:r>
              <a:rPr lang="ru-RU" sz="2800" i="1" dirty="0" smtClean="0"/>
              <a:t>Четвертый этап</a:t>
            </a:r>
            <a:r>
              <a:rPr lang="ru-RU" sz="2800" dirty="0" smtClean="0"/>
              <a:t>–определение морфометрических параметров аккумулятивных берегов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383077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Аккумулятивный тип </a:t>
            </a:r>
            <a:r>
              <a:rPr lang="ru-RU" dirty="0" err="1" smtClean="0"/>
              <a:t>берегана</a:t>
            </a:r>
            <a:r>
              <a:rPr lang="ru-RU" dirty="0" smtClean="0"/>
              <a:t> участке полёта представлен песчаным </a:t>
            </a:r>
            <a:r>
              <a:rPr lang="ru-RU" dirty="0" err="1" smtClean="0"/>
              <a:t>мысом.Для</a:t>
            </a:r>
            <a:r>
              <a:rPr lang="ru-RU" dirty="0" smtClean="0"/>
              <a:t> данной формы на основе использования инструментария программы </a:t>
            </a:r>
            <a:r>
              <a:rPr lang="en-US" dirty="0" err="1" smtClean="0"/>
              <a:t>AgisoftPhotoScan</a:t>
            </a:r>
            <a:r>
              <a:rPr lang="ru-RU" dirty="0" smtClean="0"/>
              <a:t> определялись следующие показатели: периметр, площадь, гипсометрический профиль, на котором фиксировалась ширина активной части пляжа , площадь проективного покрытия растительностью.</a:t>
            </a:r>
          </a:p>
          <a:p>
            <a:r>
              <a:rPr lang="ru-RU" dirty="0" smtClean="0"/>
              <a:t>При увеличении масштаба </a:t>
            </a:r>
            <a:r>
              <a:rPr lang="ru-RU" dirty="0" err="1" smtClean="0"/>
              <a:t>ортофотоплана</a:t>
            </a:r>
            <a:r>
              <a:rPr lang="ru-RU" dirty="0" smtClean="0"/>
              <a:t> можно определить и состав растительного покрова (древесный, кустарниковый, травянистый). Эти показатели необходимы для оценки активности проявления береговых процессов и для мониторинга состояния </a:t>
            </a:r>
            <a:r>
              <a:rPr lang="ru-RU" dirty="0" err="1" smtClean="0"/>
              <a:t>водоохранной</a:t>
            </a:r>
            <a:r>
              <a:rPr lang="ru-RU" dirty="0" smtClean="0"/>
              <a:t> зоны водохранилища.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1214422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857752" y="3571876"/>
            <a:ext cx="40719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а) оконтуренное аккумулятивное тело, положение линии профиля</a:t>
            </a:r>
            <a:endParaRPr lang="ru-RU" dirty="0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4143380"/>
            <a:ext cx="321850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5" y="5715016"/>
            <a:ext cx="5357850" cy="611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3913058" cy="45720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Водохранилище характеризуется широким распространением лессовидных пород и аллювиально-флювиогляциальных песков, низкой лесистостью, что способствует активному развитию эрозионных  процессов.</a:t>
            </a:r>
          </a:p>
          <a:p>
            <a:r>
              <a:rPr lang="ru-RU" dirty="0" smtClean="0"/>
              <a:t>Основными экзогенными процессами на данном участке берега являются абразионный, оползневой и широкое развитие овражно-балочной сети. </a:t>
            </a:r>
          </a:p>
          <a:p>
            <a:endParaRPr lang="ru-RU" dirty="0"/>
          </a:p>
        </p:txBody>
      </p:sp>
      <p:pic>
        <p:nvPicPr>
          <p:cNvPr id="4" name="Рисунок 3" descr="\\192.168.1.10\общая\Скрипка Г.И\Дубовский район\28.06.17, полёт 120,  Жуковское убежище,  высота 100\DJI_02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00438"/>
            <a:ext cx="3978184" cy="298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\\192.168.1.10\общая\Скрипка Г.И\Дубовский район\28.06.17, полёт 120,  Жуковское убежище,  высота 100\DJI_02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85728"/>
            <a:ext cx="4213316" cy="316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 smtClean="0"/>
              <a:t>Мониторинг эрозионных процессов (овражно-балочной сети) в </a:t>
            </a:r>
            <a:r>
              <a:rPr lang="ru-RU" sz="2400" dirty="0" err="1" smtClean="0"/>
              <a:t>водоохранной</a:t>
            </a:r>
            <a:r>
              <a:rPr lang="ru-RU" sz="2400" dirty="0" smtClean="0"/>
              <a:t> зоне Цимлянского водохранилища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4270248" cy="2616332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На исследуемом участке овраг относится к береговому типу, имеет «булавовидную» форму и вытянут с северо-востока на юго-запад </a:t>
            </a:r>
          </a:p>
          <a:p>
            <a:r>
              <a:rPr lang="ru-RU" dirty="0" smtClean="0"/>
              <a:t>С помощью программы </a:t>
            </a:r>
            <a:r>
              <a:rPr lang="en-US" dirty="0" err="1" smtClean="0"/>
              <a:t>AgisoftPhotoScan</a:t>
            </a:r>
            <a:r>
              <a:rPr lang="ru-RU" dirty="0" smtClean="0"/>
              <a:t> </a:t>
            </a:r>
            <a:r>
              <a:rPr lang="ru-RU" dirty="0" err="1" smtClean="0"/>
              <a:t>ортофотоплан</a:t>
            </a:r>
            <a:r>
              <a:rPr lang="ru-RU" dirty="0" smtClean="0"/>
              <a:t> (сверху) определялись площадь, периметр, длина оврага по тальвегу, а также ряд морфометрических характеристик поперечного профиля оврага в верховье и в его устье.(табл.) Данные параметры можно использовать при дальнейшем мониторинге этой эрозионной формы.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1285860"/>
            <a:ext cx="3500462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285852" y="4143380"/>
          <a:ext cx="6291262" cy="2295527"/>
        </p:xfrm>
        <a:graphic>
          <a:graphicData uri="http://schemas.openxmlformats.org/drawingml/2006/table">
            <a:tbl>
              <a:tblPr/>
              <a:tblGrid>
                <a:gridCol w="1096419"/>
                <a:gridCol w="931430"/>
                <a:gridCol w="1211451"/>
                <a:gridCol w="931430"/>
                <a:gridCol w="1211451"/>
                <a:gridCol w="909081"/>
              </a:tblGrid>
              <a:tr h="7651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Морфометрия оврага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Результаты измерений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Морфометрия поперечного профиля оврага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верховье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Результаты измерений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Морфометрия поперечного профиля оврага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latin typeface="Times New Roman"/>
                          <a:ea typeface="Times New Roman"/>
                          <a:cs typeface="Times New Roman"/>
                        </a:rPr>
                        <a:t>в устье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Результаты измерений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Периметр, 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411.4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крутизна склона правый борт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крутизна склона правый борт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Площадь, м</a:t>
                      </a:r>
                      <a:r>
                        <a:rPr lang="ru-RU" sz="1100" baseline="30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2567.7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крутизна склона левый борт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крутизна склона левый борт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Длина по тальвегу, 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глубина оврага в верховье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5.8 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глубина оврага в устье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2.8 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Уклон тальвега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0.02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ширина днища в верховье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2.0 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ширина днища в устье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4.5 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653</TotalTime>
  <Words>1389</Words>
  <Application>Microsoft Office PowerPoint</Application>
  <PresentationFormat>Экран (4:3)</PresentationFormat>
  <Paragraphs>159</Paragraphs>
  <Slides>18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Arial</vt:lpstr>
      <vt:lpstr>Calibri</vt:lpstr>
      <vt:lpstr>Georgia</vt:lpstr>
      <vt:lpstr>Tahoma</vt:lpstr>
      <vt:lpstr>Times New Roman</vt:lpstr>
      <vt:lpstr>Wingdings</vt:lpstr>
      <vt:lpstr>Wingdings 2</vt:lpstr>
      <vt:lpstr>Официальная</vt:lpstr>
      <vt:lpstr>Точечный рисунок</vt:lpstr>
      <vt:lpstr>Презентация PowerPoint</vt:lpstr>
      <vt:lpstr>Актуальность исследований</vt:lpstr>
      <vt:lpstr>первый этап–определение типов берегов</vt:lpstr>
      <vt:lpstr>Первый этап–определение типов берегов</vt:lpstr>
      <vt:lpstr>Второй этап–определение морфометрических показателей берега </vt:lpstr>
      <vt:lpstr>Третий этап–определение типов берегов и морфометрических параметров берега</vt:lpstr>
      <vt:lpstr>Четвертый этап–определение морфометрических параметров аккумулятивных берегов</vt:lpstr>
      <vt:lpstr>Презентация PowerPoint</vt:lpstr>
      <vt:lpstr>Мониторинг эрозионных процессов (овражно-балочной сети) в водоохранной зоне Цимлянского водохранилища</vt:lpstr>
      <vt:lpstr>Методика определения густоты эрозионной сети водоохранной зоны Цимлянского водохранилища</vt:lpstr>
      <vt:lpstr>Основные этапы выполнения расчета густоты эрозионной сети </vt:lpstr>
      <vt:lpstr>Визуальное дешифрирование эрозионных форм рельефа</vt:lpstr>
      <vt:lpstr>визуальное дешифрирование эрозионных форм рельефа</vt:lpstr>
      <vt:lpstr>Расчет густоты эрозионного расчленения</vt:lpstr>
      <vt:lpstr>Определение густоты эрозионного расчленения </vt:lpstr>
      <vt:lpstr>Зависимость эрозионной расчлененности от типа берега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опасных экзогенных геологических процессов Водоохранной зоны Цимлянского Водохранилища С ИСПОЛЬЗОВАНИЕМ БЕСПИЛОТНЫХ ЛЕТАТЕЛЬНЫХ АППАРАТОВ</dc:title>
  <cp:lastModifiedBy>Пользователь Windows</cp:lastModifiedBy>
  <cp:revision>59</cp:revision>
  <dcterms:modified xsi:type="dcterms:W3CDTF">2018-10-10T21:04:16Z</dcterms:modified>
</cp:coreProperties>
</file>