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9" r:id="rId2"/>
    <p:sldId id="323" r:id="rId3"/>
    <p:sldId id="325" r:id="rId4"/>
    <p:sldId id="337" r:id="rId5"/>
    <p:sldId id="338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00" r:id="rId17"/>
    <p:sldId id="322" r:id="rId18"/>
    <p:sldId id="305" r:id="rId19"/>
    <p:sldId id="278" r:id="rId20"/>
    <p:sldId id="280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9" r:id="rId33"/>
    <p:sldId id="320" r:id="rId34"/>
    <p:sldId id="321" r:id="rId35"/>
    <p:sldId id="304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D28160"/>
    <a:srgbClr val="FFCC66"/>
    <a:srgbClr val="CA3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4660"/>
  </p:normalViewPr>
  <p:slideViewPr>
    <p:cSldViewPr>
      <p:cViewPr varScale="1">
        <p:scale>
          <a:sx n="68" d="100"/>
          <a:sy n="68" d="100"/>
        </p:scale>
        <p:origin x="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4CD64F-C00B-42FA-8EF8-130860586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F8A239-45A7-496A-8433-6E129251F4A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53E7C3-5EA9-4709-8C43-5ECAAC4F168E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06457BB-837A-41B8-B4F2-044731E21C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2E14537-A9FC-4EE5-838D-0CFC4AA10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1E38A5-879B-4401-B813-D475CB05EE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F14C6-0E6F-43F2-B0C0-869E067A4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9B0F1D-0D62-4A30-BA4A-5B1BE1756E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27A0B2E-1540-468D-9C25-266D847CE9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DA03A9-6268-42F3-A349-62006FC8124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E289327-2214-4C2D-9BE6-4AE2CD16F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A54C7A2-4F0A-4750-98F5-FFF3C72EB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3DE15A9-D894-476E-B6D3-89F441D58B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46F6961-7DBD-49BC-9244-46619312E0E3}" type="slidenum">
              <a:rPr lang="ru-RU" altLang="ru-RU" sz="1200"/>
              <a:pPr algn="r" eaLnBrk="1" hangingPunct="1"/>
              <a:t>12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A0BFB4B-9CD9-49A5-BCFB-465B506A2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B6088A4-CC73-4990-A7AE-18F650CBD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F2569F2-4B64-4A5F-9C16-EE69CA59A3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77A29D1-D085-442C-A0EF-EDB2450A9147}" type="slidenum">
              <a:rPr lang="ru-RU" altLang="ru-RU" sz="1200"/>
              <a:pPr algn="r" eaLnBrk="1" hangingPunct="1"/>
              <a:t>13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D5D9F30-6A83-49C0-9249-B2AD6A021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39C365B-042B-4AE9-A2F0-C7CFFCD5A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93DDC06-1D75-4A11-B278-93D0C4DE6C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E53434-0801-46DA-AF27-0C299BDF3C21}" type="slidenum">
              <a:rPr lang="ru-RU" altLang="ru-RU" sz="1200"/>
              <a:pPr algn="r" eaLnBrk="1" hangingPunct="1"/>
              <a:t>14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9184BD0-BD67-44E4-BCAF-80C71AEFF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1FCC190-F7FB-4CD5-8489-9BEC21423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EDDC294-248E-49C2-818F-F0693D0D17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78A4B5D-5B99-4F36-B1F4-FC75B613E345}" type="slidenum">
              <a:rPr lang="ru-RU" altLang="ru-RU" sz="1200"/>
              <a:pPr algn="r" eaLnBrk="1" hangingPunct="1"/>
              <a:t>15</a:t>
            </a:fld>
            <a:endParaRPr lang="ru-RU" altLang="ru-RU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7AC4C43-81F0-422F-9593-36C8374502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14E92E3-AD96-4DE6-9533-A59768E20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D92EBAB-5A54-4A59-BE2A-1B1062B7AD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6700599-8999-4B01-986B-2057552804A1}" type="slidenum">
              <a:rPr lang="ru-RU" altLang="ru-RU" sz="1200"/>
              <a:pPr algn="r" eaLnBrk="1" hangingPunct="1"/>
              <a:t>16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70D5DB6-987F-4D9F-B03A-BCC385B8E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C4F4F77-4631-4E8C-B6FA-422D288A6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428A1DA-8B3C-4F39-8771-D427270626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FF9FF3-8C6F-44C7-B00E-D1A88F46A9C0}" type="slidenum">
              <a:rPr lang="ru-RU" altLang="ru-RU" sz="1200"/>
              <a:pPr algn="r" eaLnBrk="1" hangingPunct="1"/>
              <a:t>35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842E554-1A7C-4C99-98DA-0B09FEB6E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6BB667E-93BD-40B4-B13B-A4B91E8C9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4A0DAAD-88A8-49C7-B5B2-0CD77F16FF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2F66D4C-9186-48F8-80D1-97F5C5E58229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3DDAC4B-572A-4057-ACB6-94BA216C0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515CBCF-7876-4253-AC4F-3BBFF4E3B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EC36BB8-E919-46B5-8FE1-50D46B836E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629DB7D-BB96-455D-B8C4-6890F51B15FB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C7F5EF2-C172-43EF-9211-92D197EE69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B05EC8F-B4A8-4067-A369-4A3155317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6C10EBA-BD5D-4371-BE7F-5508993F37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C28272-0E18-458A-A96C-77AC9EA8D407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4A7E068-D77D-41A4-83A0-9243BCF72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7306AAD-ED22-4AFB-8FD0-BF325D657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5EAE5D5-3CDB-4782-A211-250B7E5200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260522-B430-4B43-8B44-3D7BD6ECD78A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BFA2D9E-4327-49F9-A70A-B484860A9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8490437-E30A-448C-9CEC-CAF35ADCC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EB36243-76DF-4097-9D69-9F94176D6C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B4DD9F-7A46-443D-93EF-964996CC1505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94BFD1F-559A-4B4E-A41C-EC1FAEE8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B14B541-3C03-4F4C-AF86-7E911E533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44DCC9B-FFF6-4CA9-971A-25C4133C0F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1B94FB8-02BD-420E-9C55-80CA8350E49D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E6D5DD-4700-479E-B90C-CE839FE9F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201FD00-B6D9-41D7-A81B-22697A3C3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3E5E07A-3BE7-471D-BD6D-06A2D3B094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D93C377-754E-45AE-9170-7851BC5063E2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764E811-70AE-4744-817E-D42266E30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997982D-83CB-425B-8361-8CB36BC70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05344F9-0161-490B-9588-05CA485292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85F1179-4261-4BD1-8614-304242BCC59D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343D782-B589-414E-ACB0-260C9F076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F197BFB-4DCF-490A-A834-C622DF3F9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37C2D-52A1-4DF1-A043-1746C66E6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7F64E6-3AEE-4FC6-A158-F589CC9D1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4A8C1E-013E-4E4C-B32B-7BE0484DD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E0DCE-0006-415F-8461-193817837B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8220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EC4833-335C-475E-BF23-E2156CF04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09C4C-EBC8-46DC-A739-9E8E7E1EF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9B729E-85BB-45E7-A3E1-67C883879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FBEF1-7D8A-4A11-AA20-B72A89DA06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3952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7C4FFA-4D03-4348-834F-5BBCEB367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536ADF-208C-4FC8-BF5D-932F1BF49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3414EF-ADA3-49AA-86DC-42E2919AA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55286-F695-42C7-B616-42B68C73F3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9791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F0BE74-86C8-47D5-A941-CEF4DE63E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32E673-95F9-43C0-8FDC-767C3BC1A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F8CB4-0D9C-4171-B2E0-00D563509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D26F5-FCF9-48EE-87F8-3C060119F9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2441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954B72-017E-4DC2-A3ED-717A5E4F2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E86AB2-7C19-4547-9C8F-5F7386FD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10D25C-9883-4019-BA2E-E624DB111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3EA56-6A19-4D30-8678-628AB21D7E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8429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B082C-B635-4119-970F-62E0EBBF1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C5CF4-78C7-4708-86D9-9C1B0971B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B113E-B85D-4CA8-80B8-2FE661DC6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5A1A4-5CE8-4B23-8A09-714B59DA01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86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54E011-FFE6-474F-9C3A-CBC90E7BF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182331-7357-4CD1-926A-603F89EF1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2BD28F-E6F6-458B-9E67-0D323574B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07B6-5810-4340-ACB2-F394FE7A8F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4287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B05395-9F0A-4F30-8A18-07ECBE8E8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636DF6-1D1F-4BC7-B0DC-0379775DD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B9C80-FD05-4717-83F8-F4EAC7249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A9EA0-2F15-4614-BF0F-2F52A0A6D4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5272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6F7450-2362-49CB-A23C-350B0B4A3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33EC28-9BE7-430C-8ACA-F88EE64C6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AE99F6-3A36-4751-A093-5F3A91881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B59B7-8C52-4B72-9B7B-1D67A36756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5557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FADA8-5435-4FE1-B7B0-A7564474D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95312-7305-4838-A0C6-575EF984D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9F03F-87E3-42E6-B3FD-A469BD4A7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6C0BA-759C-4933-954A-836163E51C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2120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865C9-757A-46E2-AEEC-EDEA37832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EF1E2-AC1D-486B-BF9F-3F71821EC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9B8223-2B2D-4094-9126-BB76EFD62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3368D-B2D4-46B4-AEF9-72C2AA2360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8862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40923D-B762-4D50-8D56-87A71F1C5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70EDDC-8C35-4CBC-9A0D-C64D90835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ABFA5C-22F4-4868-AE9A-8CC70E7733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3257FF-5E78-4393-8C67-4723BB4001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7F16E2-DE97-4373-B302-F48620BFAD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3E92B92-AB54-45E3-99D8-CDE3398EE6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B6017E1-0948-4D0E-9E78-0E5FD2C2CF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2804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ru-RU" sz="36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Регулирование режимов работы водохранилищ при водохозяйственных расчетах на основе методов оптимизации (на примере водохозяйственного комплекса «</a:t>
            </a:r>
            <a:r>
              <a:rPr lang="ru-RU" sz="3600" b="1" dirty="0" err="1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оз.Байкал</a:t>
            </a:r>
            <a:r>
              <a:rPr lang="ru-RU" sz="36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Иркутское водохранилище»)</a:t>
            </a:r>
            <a:br>
              <a:rPr lang="ru-RU" sz="36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ru-RU" altLang="ru-RU" sz="36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err="1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Бубер</a:t>
            </a:r>
            <a:r>
              <a:rPr lang="ru-RU" sz="28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А.Л.,  </a:t>
            </a:r>
            <a:r>
              <a:rPr lang="ru-RU" sz="2800" b="1" dirty="0" err="1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Бубер</a:t>
            </a:r>
            <a:r>
              <a:rPr lang="ru-RU" sz="28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В.Б.</a:t>
            </a:r>
            <a:r>
              <a:rPr lang="ru-RU" altLang="ru-RU" sz="28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altLang="ru-RU" sz="2800" b="1" dirty="0" err="1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ВНИИГиМ</a:t>
            </a:r>
            <a:br>
              <a:rPr lang="ru-RU" altLang="ru-RU" sz="28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40F28413-A4D3-4C0A-B098-FD3D9A027386}"/>
              </a:ext>
            </a:extLst>
          </p:cNvPr>
          <p:cNvSpPr>
            <a:spLocks/>
          </p:cNvSpPr>
          <p:nvPr/>
        </p:nvSpPr>
        <p:spPr bwMode="auto">
          <a:xfrm>
            <a:off x="285750" y="71438"/>
            <a:ext cx="8858250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Обеспеченность, ДГ ПИВР 1988, максимальный </a:t>
            </a:r>
          </a:p>
        </p:txBody>
      </p:sp>
      <p:pic>
        <p:nvPicPr>
          <p:cNvPr id="11267" name="Рисунок 4">
            <a:extLst>
              <a:ext uri="{FF2B5EF4-FFF2-40B4-BE49-F238E27FC236}">
                <a16:creationId xmlns:a16="http://schemas.microsoft.com/office/drawing/2014/main" id="{2091CC1C-B715-4AEB-8292-4C26A194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6D1A4182-3E28-4D53-9E1D-791C5CFF4503}"/>
              </a:ext>
            </a:extLst>
          </p:cNvPr>
          <p:cNvSpPr>
            <a:spLocks/>
          </p:cNvSpPr>
          <p:nvPr/>
        </p:nvSpPr>
        <p:spPr bwMode="auto">
          <a:xfrm>
            <a:off x="0" y="71438"/>
            <a:ext cx="9144000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Обеспеченность, ДГ ПИВР 1988, санитарный</a:t>
            </a:r>
          </a:p>
        </p:txBody>
      </p:sp>
      <p:pic>
        <p:nvPicPr>
          <p:cNvPr id="12291" name="Рисунок 6">
            <a:extLst>
              <a:ext uri="{FF2B5EF4-FFF2-40B4-BE49-F238E27FC236}">
                <a16:creationId xmlns:a16="http://schemas.microsoft.com/office/drawing/2014/main" id="{C98550B9-CCE5-426B-B107-6172A12B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9187E5D1-A8E2-4AA2-AE81-A6D599E9BF63}"/>
              </a:ext>
            </a:extLst>
          </p:cNvPr>
          <p:cNvSpPr>
            <a:spLocks/>
          </p:cNvSpPr>
          <p:nvPr/>
        </p:nvSpPr>
        <p:spPr bwMode="auto">
          <a:xfrm>
            <a:off x="0" y="71438"/>
            <a:ext cx="9144000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Обеспеченность, ДГ ПИВР 1988, коммунальное х-во </a:t>
            </a:r>
          </a:p>
        </p:txBody>
      </p:sp>
      <p:pic>
        <p:nvPicPr>
          <p:cNvPr id="13315" name="Рисунок 5">
            <a:extLst>
              <a:ext uri="{FF2B5EF4-FFF2-40B4-BE49-F238E27FC236}">
                <a16:creationId xmlns:a16="http://schemas.microsoft.com/office/drawing/2014/main" id="{25329A5F-1B6D-4A46-84D6-9A0E419A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4B507ACC-950D-44B6-A823-9BA01C16CCEB}"/>
              </a:ext>
            </a:extLst>
          </p:cNvPr>
          <p:cNvSpPr>
            <a:spLocks/>
          </p:cNvSpPr>
          <p:nvPr/>
        </p:nvSpPr>
        <p:spPr bwMode="auto">
          <a:xfrm>
            <a:off x="0" y="71438"/>
            <a:ext cx="9144000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Обеспеченность, ДГ ПИВР 1988, энергетика </a:t>
            </a:r>
          </a:p>
        </p:txBody>
      </p:sp>
      <p:pic>
        <p:nvPicPr>
          <p:cNvPr id="14339" name="Рисунок 3">
            <a:extLst>
              <a:ext uri="{FF2B5EF4-FFF2-40B4-BE49-F238E27FC236}">
                <a16:creationId xmlns:a16="http://schemas.microsoft.com/office/drawing/2014/main" id="{122313D7-EDB3-4BE0-A807-EDEED5FA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7B70D03A-D9B6-4E7B-ADAA-BE2F1AF838D5}"/>
              </a:ext>
            </a:extLst>
          </p:cNvPr>
          <p:cNvSpPr>
            <a:spLocks/>
          </p:cNvSpPr>
          <p:nvPr/>
        </p:nvSpPr>
        <p:spPr bwMode="auto">
          <a:xfrm>
            <a:off x="0" y="71438"/>
            <a:ext cx="9144000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Сравнение %, ДГ </a:t>
            </a: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cs typeface="Arial" charset="0"/>
              </a:rPr>
              <a:t>2018, </a:t>
            </a: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ПИВР 1988 исходные </a:t>
            </a:r>
          </a:p>
        </p:txBody>
      </p:sp>
      <p:pic>
        <p:nvPicPr>
          <p:cNvPr id="15363" name="Рисунок 4">
            <a:extLst>
              <a:ext uri="{FF2B5EF4-FFF2-40B4-BE49-F238E27FC236}">
                <a16:creationId xmlns:a16="http://schemas.microsoft.com/office/drawing/2014/main" id="{FC9B187A-DD20-47BC-8BD6-BE9351D9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995853F3-85E5-4FAF-9865-5F52902D7DA6}"/>
              </a:ext>
            </a:extLst>
          </p:cNvPr>
          <p:cNvSpPr>
            <a:spLocks/>
          </p:cNvSpPr>
          <p:nvPr/>
        </p:nvSpPr>
        <p:spPr bwMode="auto">
          <a:xfrm>
            <a:off x="0" y="71438"/>
            <a:ext cx="9144000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Сравнение %, </a:t>
            </a: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cs typeface="Arial" charset="0"/>
              </a:rPr>
              <a:t>ДГ 2018, ПИВР 1988 </a:t>
            </a:r>
            <a:r>
              <a:rPr lang="ru-RU" sz="23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компромиссные </a:t>
            </a:r>
          </a:p>
        </p:txBody>
      </p:sp>
      <p:pic>
        <p:nvPicPr>
          <p:cNvPr id="16387" name="Рисунок 3">
            <a:extLst>
              <a:ext uri="{FF2B5EF4-FFF2-40B4-BE49-F238E27FC236}">
                <a16:creationId xmlns:a16="http://schemas.microsoft.com/office/drawing/2014/main" id="{91EE3793-1302-4CB0-B042-79E4C728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BE5E71-BD4B-4A42-914A-FF08A2AC957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71500" y="857250"/>
            <a:ext cx="8208963" cy="559593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altLang="ru-RU" sz="3600" b="1">
                <a:solidFill>
                  <a:srgbClr val="4C2B09"/>
                </a:solidFill>
              </a:rPr>
              <a:t>Разработка инструментария и вычислительной технологии в среде Excel для научного обоснования и количественной оценки принимаемых на основе диспетчерских графиков</a:t>
            </a:r>
            <a:r>
              <a:rPr lang="en-US" altLang="ru-RU" sz="3600" b="1">
                <a:solidFill>
                  <a:srgbClr val="4C2B09"/>
                </a:solidFill>
              </a:rPr>
              <a:t> </a:t>
            </a:r>
            <a:r>
              <a:rPr lang="ru-RU" altLang="ru-RU" sz="3600" b="1">
                <a:solidFill>
                  <a:srgbClr val="4C2B09"/>
                </a:solidFill>
              </a:rPr>
              <a:t>управленческих решений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FF6760D-2BBF-424F-B5BC-3D5A51D99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36525"/>
            <a:ext cx="51133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Цель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иноБАЛ2">
            <a:hlinkClick r:id="" action="ppaction://media"/>
            <a:extLst>
              <a:ext uri="{FF2B5EF4-FFF2-40B4-BE49-F238E27FC236}">
                <a16:creationId xmlns:a16="http://schemas.microsoft.com/office/drawing/2014/main" id="{5B0854AC-70B4-4AEA-AA45-A24755736F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434" y="188640"/>
            <a:ext cx="8904989" cy="6552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6C2F1F50-D995-442D-A275-F7108D221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11113"/>
            <a:ext cx="8891587" cy="708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Постановка задачи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D14249-18BF-48E4-A41A-17F4E1B44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2911475"/>
            <a:ext cx="478790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55297A-9BF7-4959-8DA1-AB1A8B980273}"/>
              </a:ext>
            </a:extLst>
          </p:cNvPr>
          <p:cNvSpPr/>
          <p:nvPr/>
        </p:nvSpPr>
        <p:spPr>
          <a:xfrm>
            <a:off x="144463" y="814388"/>
            <a:ext cx="8675687" cy="13858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 - количество интервалов в многолетнем гидрологическом ряду;</a:t>
            </a:r>
          </a:p>
          <a:p>
            <a:pPr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– количество требований водопользователей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60905D-3DF0-4C4B-B71D-C92E79C37CDB}"/>
              </a:ext>
            </a:extLst>
          </p:cNvPr>
          <p:cNvSpPr/>
          <p:nvPr/>
        </p:nvSpPr>
        <p:spPr>
          <a:xfrm>
            <a:off x="461963" y="2209800"/>
            <a:ext cx="7780337" cy="52387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Система уравнений водного баланса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25D2C991-FC75-42CF-82A0-829720698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2781300"/>
            <a:ext cx="4048125" cy="4103688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интервала многолетнего </a:t>
            </a:r>
          </a:p>
          <a:p>
            <a:pPr marL="273050" indent="177800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гидрологического ряда</a:t>
            </a:r>
          </a:p>
          <a:p>
            <a:pPr marL="273050" indent="177800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начальный и конечный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объемы воды в водохранилище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-го интервала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приток к водохранилищу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 интервале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сбросной расход в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 интервале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многолетнего гидрологического ряда</a:t>
            </a:r>
            <a:endParaRPr lang="en-US" alt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FDAAD113-537D-4EF8-BA19-9E9BC9036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-26988"/>
            <a:ext cx="8891588" cy="9540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ea typeface="+mj-ea"/>
              </a:rPr>
              <a:t>По каждому решению определяется число перебоев для каждого требования </a:t>
            </a:r>
            <a:r>
              <a:rPr lang="en-US" sz="28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ea typeface="+mj-ea"/>
              </a:rPr>
              <a:t>k </a:t>
            </a:r>
            <a:r>
              <a:rPr lang="ru-RU" sz="28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ea typeface="+mj-ea"/>
              </a:rPr>
              <a:t>(</a:t>
            </a:r>
            <a:r>
              <a:rPr lang="en-US" sz="28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ea typeface="+mj-ea"/>
              </a:rPr>
              <a:t>k </a:t>
            </a:r>
            <a:r>
              <a:rPr lang="ru-RU" sz="28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ea typeface="+mj-ea"/>
              </a:rPr>
              <a:t>=1÷</a:t>
            </a:r>
            <a:r>
              <a:rPr lang="en-US" sz="28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ea typeface="+mj-ea"/>
              </a:rPr>
              <a:t>K</a:t>
            </a:r>
            <a:r>
              <a:rPr lang="ru-RU" sz="28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ea typeface="+mj-ea"/>
              </a:rPr>
              <a:t>) </a:t>
            </a:r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801FEE35-122C-4C15-8C32-6BECE9E16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1600200"/>
            <a:ext cx="8724900" cy="12509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sz="2800" dirty="0"/>
              <a:t>П</a:t>
            </a:r>
            <a:r>
              <a:rPr lang="en-US" sz="2800" i="1" baseline="-25000" dirty="0" err="1"/>
              <a:t>ik</a:t>
            </a:r>
            <a:r>
              <a:rPr lang="ru-RU" sz="2800" dirty="0"/>
              <a:t>(</a:t>
            </a:r>
            <a:r>
              <a:rPr lang="en-US" sz="2800" dirty="0"/>
              <a:t>W</a:t>
            </a:r>
            <a:r>
              <a:rPr lang="en-US" sz="2800" i="1" baseline="-25000" dirty="0"/>
              <a:t>i</a:t>
            </a:r>
            <a:r>
              <a:rPr lang="ru-RU" sz="2800" dirty="0"/>
              <a:t>,</a:t>
            </a:r>
            <a:r>
              <a:rPr lang="en-US" sz="2800" dirty="0" err="1"/>
              <a:t>R</a:t>
            </a:r>
            <a:r>
              <a:rPr lang="en-US" sz="2800" i="1" baseline="-25000" dirty="0" err="1"/>
              <a:t>i</a:t>
            </a:r>
            <a:r>
              <a:rPr lang="ru-RU" sz="2800" dirty="0"/>
              <a:t>,</a:t>
            </a:r>
            <a:r>
              <a:rPr lang="en-US" sz="2800" dirty="0"/>
              <a:t>W</a:t>
            </a:r>
            <a:r>
              <a:rPr lang="en-US" sz="2800" i="1" baseline="-25000" dirty="0"/>
              <a:t>i</a:t>
            </a:r>
            <a:r>
              <a:rPr lang="ru-RU" sz="2800" i="1" baseline="-25000" dirty="0"/>
              <a:t>+</a:t>
            </a:r>
            <a:r>
              <a:rPr lang="ru-RU" sz="2800" baseline="-25000" dirty="0"/>
              <a:t>1</a:t>
            </a:r>
            <a:r>
              <a:rPr lang="ru-RU" sz="2800" dirty="0"/>
              <a:t>) число перебоев для требования </a:t>
            </a:r>
            <a:r>
              <a:rPr lang="en-US" sz="2800" i="1" dirty="0"/>
              <a:t>k</a:t>
            </a:r>
            <a:r>
              <a:rPr lang="en-US" sz="2800" dirty="0"/>
              <a:t> </a:t>
            </a:r>
            <a:endParaRPr lang="ru-RU" sz="2800" dirty="0"/>
          </a:p>
          <a:p>
            <a:pPr algn="ctr">
              <a:lnSpc>
                <a:spcPct val="150000"/>
              </a:lnSpc>
              <a:defRPr/>
            </a:pPr>
            <a:r>
              <a:rPr lang="ru-RU" sz="2800" dirty="0"/>
              <a:t>в </a:t>
            </a:r>
            <a:r>
              <a:rPr lang="en-US" sz="2800" i="1" dirty="0" err="1"/>
              <a:t>i</a:t>
            </a:r>
            <a:r>
              <a:rPr lang="ru-RU" sz="2800" dirty="0"/>
              <a:t>–м интервале (</a:t>
            </a:r>
            <a:r>
              <a:rPr lang="en-US" sz="2800" i="1" dirty="0" err="1"/>
              <a:t>i</a:t>
            </a:r>
            <a:r>
              <a:rPr lang="en-US" sz="2800" dirty="0"/>
              <a:t> </a:t>
            </a:r>
            <a:r>
              <a:rPr lang="ru-RU" sz="2800" dirty="0"/>
              <a:t>=1÷2</a:t>
            </a:r>
            <a:r>
              <a:rPr lang="en-US" sz="2800" dirty="0"/>
              <a:t>N</a:t>
            </a:r>
            <a:r>
              <a:rPr lang="ru-RU" sz="2800" dirty="0"/>
              <a:t>) и решения (</a:t>
            </a:r>
            <a:r>
              <a:rPr lang="en-US" sz="2800" dirty="0"/>
              <a:t>W</a:t>
            </a:r>
            <a:r>
              <a:rPr lang="en-US" sz="2800" i="1" baseline="-25000" dirty="0"/>
              <a:t>i</a:t>
            </a:r>
            <a:r>
              <a:rPr lang="ru-RU" sz="2800" dirty="0"/>
              <a:t>,</a:t>
            </a:r>
            <a:r>
              <a:rPr lang="en-US" sz="2800" dirty="0" err="1"/>
              <a:t>R</a:t>
            </a:r>
            <a:r>
              <a:rPr lang="en-US" sz="2800" i="1" baseline="-25000" dirty="0" err="1"/>
              <a:t>i</a:t>
            </a:r>
            <a:r>
              <a:rPr lang="ru-RU" sz="2800" dirty="0"/>
              <a:t>,</a:t>
            </a:r>
            <a:r>
              <a:rPr lang="en-US" sz="2800" dirty="0"/>
              <a:t>W</a:t>
            </a:r>
            <a:r>
              <a:rPr lang="en-US" sz="2800" i="1" baseline="-25000" dirty="0"/>
              <a:t>i</a:t>
            </a:r>
            <a:r>
              <a:rPr lang="ru-RU" sz="2800" i="1" baseline="-25000" dirty="0"/>
              <a:t>+</a:t>
            </a:r>
            <a:r>
              <a:rPr lang="ru-RU" sz="2800" baseline="-25000" dirty="0"/>
              <a:t>1</a:t>
            </a:r>
            <a:r>
              <a:rPr lang="ru-RU" sz="2800" dirty="0"/>
              <a:t>)</a:t>
            </a:r>
            <a:endParaRPr lang="ru-RU" sz="2800" dirty="0">
              <a:solidFill>
                <a:srgbClr val="4C2B09"/>
              </a:solidFill>
              <a:latin typeface="Arial Black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2485B1-6F57-4684-B761-E96D7CA727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140806"/>
            <a:ext cx="5861978" cy="576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BD5033-772D-418E-B296-91A6665968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23" y="1046634"/>
            <a:ext cx="7858125" cy="438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FBE189-0FD7-4924-9BEB-00EEA1DA00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8424936" cy="575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3" name="Прямоугольник 6">
            <a:extLst>
              <a:ext uri="{FF2B5EF4-FFF2-40B4-BE49-F238E27FC236}">
                <a16:creationId xmlns:a16="http://schemas.microsoft.com/office/drawing/2014/main" id="{BE755464-BEF7-4945-B674-BD7C50197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89363"/>
            <a:ext cx="8424862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штрафная целевая функция перебоев для требования </a:t>
            </a:r>
            <a:r>
              <a:rPr lang="en-US" alt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k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488" name="Рисунок 7">
            <a:extLst>
              <a:ext uri="{FF2B5EF4-FFF2-40B4-BE49-F238E27FC236}">
                <a16:creationId xmlns:a16="http://schemas.microsoft.com/office/drawing/2014/main" id="{CE68B605-73D6-4E47-A3D4-2B8CF8156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934075"/>
            <a:ext cx="36718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Прямоугольник 8">
            <a:extLst>
              <a:ext uri="{FF2B5EF4-FFF2-40B4-BE49-F238E27FC236}">
                <a16:creationId xmlns:a16="http://schemas.microsoft.com/office/drawing/2014/main" id="{7A83C889-105C-493A-A2D0-7CF1E42AD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3325"/>
            <a:ext cx="767397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Суммарная (по всем требованиям) штрафная целевая функция </a:t>
            </a:r>
            <a:r>
              <a:rPr lang="en-US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F</a:t>
            </a: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97B8D6D4-7E4A-4CD4-90EB-DF6C5DDB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0"/>
            <a:ext cx="8229600" cy="157003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800000"/>
                </a:solidFill>
              </a:rPr>
              <a:t> </a:t>
            </a:r>
            <a:r>
              <a:rPr lang="ru-RU" sz="24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</a:rPr>
              <a:t>Диспетчерский график (ДГ) в табличном и графическом виде </a:t>
            </a:r>
            <a:br>
              <a:rPr lang="ru-RU" sz="24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</a:rPr>
              <a:t>(Иркутская ГЭС – озеро Байкал)</a:t>
            </a:r>
            <a:br>
              <a:rPr lang="ru-RU" sz="24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</a:rPr>
            </a:br>
            <a:endParaRPr lang="ru-RU" sz="2400" kern="1200" dirty="0">
              <a:solidFill>
                <a:srgbClr val="4C2B09"/>
              </a:solidFill>
              <a:effectLst>
                <a:outerShdw blurRad="38100" dist="38100" dir="2700000" algn="tl">
                  <a:srgbClr val="000000">
                    <a:alpha val="36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75" name="Номер слайда 3">
            <a:extLst>
              <a:ext uri="{FF2B5EF4-FFF2-40B4-BE49-F238E27FC236}">
                <a16:creationId xmlns:a16="http://schemas.microsoft.com/office/drawing/2014/main" id="{5FF42E6B-5F81-4FC9-9CB7-8EDAB82E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8E6FE5-A84C-4243-9112-387F63FF3200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3076" name="Рисунок 7" descr="Дисп_граф_табл_диаг">
            <a:extLst>
              <a:ext uri="{FF2B5EF4-FFF2-40B4-BE49-F238E27FC236}">
                <a16:creationId xmlns:a16="http://schemas.microsoft.com/office/drawing/2014/main" id="{6D27B61D-BB49-4518-A766-63261E16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920037" cy="5121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DEE9E063-E476-4FD9-B504-7452952997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72072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Оптимизационная задача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466FEE5-BEBC-4DC6-BBF5-32A467DC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4D5D30-83E2-479C-8A18-ACC3F75BA4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25608"/>
            <a:ext cx="3672408" cy="59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509" name="Прямоугольник 1">
            <a:extLst>
              <a:ext uri="{FF2B5EF4-FFF2-40B4-BE49-F238E27FC236}">
                <a16:creationId xmlns:a16="http://schemas.microsoft.com/office/drawing/2014/main" id="{C2EF3D58-1163-4FE9-8A3E-348E9F23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673100"/>
            <a:ext cx="3684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4C2B09"/>
                </a:solidFill>
                <a:latin typeface="Arial Black" panose="020B0A04020102020204" pitchFamily="34" charset="0"/>
              </a:rPr>
              <a:t>Минимизировать</a:t>
            </a:r>
            <a:endParaRPr lang="ru-RU" altLang="ru-RU" sz="2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D48AEB-DFDA-4862-954D-9AB77B4B6D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6005661"/>
            <a:ext cx="1666875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435A5-594C-4F29-B244-163836C285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3925" y="2526509"/>
            <a:ext cx="4047180" cy="3062731"/>
          </a:xfrm>
          <a:prstGeom prst="round2DiagRect">
            <a:avLst>
              <a:gd name="adj1" fmla="val 820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2" name="Прямоугольник 12">
            <a:extLst>
              <a:ext uri="{FF2B5EF4-FFF2-40B4-BE49-F238E27FC236}">
                <a16:creationId xmlns:a16="http://schemas.microsoft.com/office/drawing/2014/main" id="{8212A9DA-0453-425E-9070-F8165F13A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97063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4C2B09"/>
                </a:solidFill>
                <a:latin typeface="Arial Black" panose="020B0A04020102020204" pitchFamily="34" charset="0"/>
              </a:rPr>
              <a:t>при</a:t>
            </a:r>
            <a:endParaRPr lang="ru-RU" altLang="ru-RU" sz="280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E2ADA58-B185-4B91-8A01-2C3F1CBE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2531" name="Прямоугольник 1">
            <a:extLst>
              <a:ext uri="{FF2B5EF4-FFF2-40B4-BE49-F238E27FC236}">
                <a16:creationId xmlns:a16="http://schemas.microsoft.com/office/drawing/2014/main" id="{8D43164C-5AD8-4DE6-8175-778672B8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28750"/>
            <a:ext cx="77771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4C2B09"/>
                </a:solidFill>
                <a:latin typeface="Arial Black" panose="020B0A04020102020204" pitchFamily="34" charset="0"/>
              </a:rPr>
              <a:t>Водохозяйственный расчет </a:t>
            </a:r>
          </a:p>
          <a:p>
            <a:pPr algn="ctr" eaLnBrk="1" hangingPunct="1"/>
            <a:r>
              <a:rPr lang="ru-RU" altLang="ru-RU" sz="3600" b="1">
                <a:solidFill>
                  <a:srgbClr val="4C2B09"/>
                </a:solidFill>
                <a:latin typeface="Arial Black" panose="020B0A04020102020204" pitchFamily="34" charset="0"/>
              </a:rPr>
              <a:t>по диспетчерским графикам</a:t>
            </a:r>
          </a:p>
          <a:p>
            <a:pPr algn="ctr" eaLnBrk="1" hangingPunct="1"/>
            <a:r>
              <a:rPr lang="ru-RU" altLang="ru-RU" sz="3600" b="1">
                <a:solidFill>
                  <a:srgbClr val="4C2B09"/>
                </a:solidFill>
                <a:latin typeface="Arial Black" panose="020B0A04020102020204" pitchFamily="34" charset="0"/>
              </a:rPr>
              <a:t>даёт начальное решение</a:t>
            </a:r>
            <a:endParaRPr lang="ru-RU" altLang="ru-RU" sz="36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DFF04C8-8AD0-4F79-A809-CE3E8F3A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9144000" cy="7207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Алгоритм решения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D43939-4F28-46B9-B6DC-88B24F4635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91" y="4005064"/>
            <a:ext cx="8875405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5C14078D-A9C1-4740-B15A-741E8955EE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44450"/>
            <a:ext cx="52197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ru-RU" sz="40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этап решения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009F9BD-EB81-4341-84EE-04E63B8C3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9D9567-0956-4406-BEE8-949C87F08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84771"/>
            <a:ext cx="4425243" cy="66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7" name="Прямоугольник 6">
            <a:extLst>
              <a:ext uri="{FF2B5EF4-FFF2-40B4-BE49-F238E27FC236}">
                <a16:creationId xmlns:a16="http://schemas.microsoft.com/office/drawing/2014/main" id="{22397265-79AA-4D10-BB92-D1AA439E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755650"/>
            <a:ext cx="5303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4C2B09"/>
                </a:solidFill>
                <a:latin typeface="Arial Black" panose="020B0A04020102020204" pitchFamily="34" charset="0"/>
              </a:rPr>
              <a:t>Фиксируем величины</a:t>
            </a:r>
            <a:endParaRPr lang="ru-RU" altLang="ru-RU" sz="32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B53A25-026C-4455-B004-4C8865E0AF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48880"/>
            <a:ext cx="4057328" cy="435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FEE9DE-BC94-43DB-A88F-1D1C986906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743" y="3505200"/>
            <a:ext cx="3672408" cy="59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560" name="Прямоугольник 11">
            <a:extLst>
              <a:ext uri="{FF2B5EF4-FFF2-40B4-BE49-F238E27FC236}">
                <a16:creationId xmlns:a16="http://schemas.microsoft.com/office/drawing/2014/main" id="{F7888AD3-0FE6-4FA8-9393-98CBAD61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41613"/>
            <a:ext cx="3343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4C2B09"/>
                </a:solidFill>
                <a:latin typeface="Arial Black" panose="020B0A04020102020204" pitchFamily="34" charset="0"/>
              </a:rPr>
              <a:t>Минимизируем</a:t>
            </a:r>
            <a:endParaRPr lang="ru-RU" altLang="ru-RU" sz="2800"/>
          </a:p>
        </p:txBody>
      </p:sp>
      <p:sp>
        <p:nvSpPr>
          <p:cNvPr id="23561" name="Прямоугольник 12">
            <a:extLst>
              <a:ext uri="{FF2B5EF4-FFF2-40B4-BE49-F238E27FC236}">
                <a16:creationId xmlns:a16="http://schemas.microsoft.com/office/drawing/2014/main" id="{A2D9AEAA-AADC-4D66-B96E-175BE471A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430212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4C2B09"/>
                </a:solidFill>
                <a:latin typeface="Arial Black" panose="020B0A04020102020204" pitchFamily="34" charset="0"/>
              </a:rPr>
              <a:t>при</a:t>
            </a:r>
            <a:endParaRPr lang="ru-RU" altLang="ru-RU" sz="2800"/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C6CB93A-6483-4108-930F-F73D23B7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4579" name="Прямоугольник 6">
            <a:extLst>
              <a:ext uri="{FF2B5EF4-FFF2-40B4-BE49-F238E27FC236}">
                <a16:creationId xmlns:a16="http://schemas.microsoft.com/office/drawing/2014/main" id="{7FCBFAB2-2070-4368-B3C3-B757DD14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1268413"/>
            <a:ext cx="47529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4C2B09"/>
                </a:solidFill>
                <a:latin typeface="Arial Black" panose="020B0A04020102020204" pitchFamily="34" charset="0"/>
              </a:rPr>
              <a:t>Со второго уравнения разбиваем систему на N локальных задач. </a:t>
            </a:r>
          </a:p>
          <a:p>
            <a:pPr eaLnBrk="1" hangingPunct="1"/>
            <a:endParaRPr lang="ru-RU" altLang="ru-RU" sz="2400" b="1">
              <a:solidFill>
                <a:srgbClr val="4C2B09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altLang="ru-RU" sz="2400" b="1">
                <a:solidFill>
                  <a:srgbClr val="4C2B09"/>
                </a:solidFill>
                <a:latin typeface="Arial Black" panose="020B0A04020102020204" pitchFamily="34" charset="0"/>
              </a:rPr>
              <a:t>Каждая задача содержит пару уравнений - для  четного (2j) и </a:t>
            </a:r>
          </a:p>
          <a:p>
            <a:pPr eaLnBrk="1" hangingPunct="1"/>
            <a:r>
              <a:rPr lang="ru-RU" altLang="ru-RU" sz="2400" b="1">
                <a:solidFill>
                  <a:srgbClr val="4C2B09"/>
                </a:solidFill>
                <a:latin typeface="Arial Black" panose="020B0A04020102020204" pitchFamily="34" charset="0"/>
              </a:rPr>
              <a:t>нечетного (2j+1) интервала (j={1, N}).</a:t>
            </a:r>
          </a:p>
          <a:p>
            <a:pPr eaLnBrk="1" hangingPunct="1"/>
            <a:endParaRPr lang="ru-RU" altLang="ru-RU" sz="2400" b="1">
              <a:solidFill>
                <a:srgbClr val="4C2B09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860D49-D9F0-4D22-9007-DA8D44D18D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836712"/>
            <a:ext cx="4057328" cy="435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82B576A2-5BD0-4DDF-9802-77E36D348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19459" name="Прямоугольник 6">
            <a:extLst>
              <a:ext uri="{FF2B5EF4-FFF2-40B4-BE49-F238E27FC236}">
                <a16:creationId xmlns:a16="http://schemas.microsoft.com/office/drawing/2014/main" id="{E7CC5F4B-4EC7-4527-82F8-4259E995B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1844675"/>
            <a:ext cx="7705725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2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Минимизировать по переменным </a:t>
            </a:r>
            <a:r>
              <a:rPr lang="ru-RU" altLang="ru-RU" sz="2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0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  <a:r>
              <a:rPr lang="ru-RU" altLang="ru-RU" sz="2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</a:t>
            </a:r>
            <a:r>
              <a:rPr lang="ru-RU" altLang="ru-RU" sz="20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2j+1</a:t>
            </a:r>
            <a:r>
              <a:rPr lang="ru-RU" altLang="ru-RU" sz="2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</a:t>
            </a:r>
            <a:r>
              <a:rPr lang="ru-RU" altLang="ru-RU" sz="20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2j+1</a:t>
            </a:r>
            <a:r>
              <a:rPr lang="ru-RU" altLang="ru-RU" sz="2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целевую функцию:</a:t>
            </a:r>
          </a:p>
        </p:txBody>
      </p:sp>
      <p:pic>
        <p:nvPicPr>
          <p:cNvPr id="25604" name="Рисунок 1">
            <a:extLst>
              <a:ext uri="{FF2B5EF4-FFF2-40B4-BE49-F238E27FC236}">
                <a16:creationId xmlns:a16="http://schemas.microsoft.com/office/drawing/2014/main" id="{8A27FF13-309B-4B18-B9C5-88CAAE2CF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4476750"/>
            <a:ext cx="3905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">
            <a:extLst>
              <a:ext uri="{FF2B5EF4-FFF2-40B4-BE49-F238E27FC236}">
                <a16:creationId xmlns:a16="http://schemas.microsoft.com/office/drawing/2014/main" id="{8C7D2EA0-C4D5-4DAB-B84B-B1305D87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924175"/>
            <a:ext cx="86693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7BC113-E786-4F6D-80CE-634F7E9D1B9C}"/>
              </a:ext>
            </a:extLst>
          </p:cNvPr>
          <p:cNvSpPr/>
          <p:nvPr/>
        </p:nvSpPr>
        <p:spPr>
          <a:xfrm>
            <a:off x="263525" y="260350"/>
            <a:ext cx="8485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Рассмотрим  решаемую на j-м шаге </a:t>
            </a:r>
          </a:p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локальную задачу </a:t>
            </a:r>
          </a:p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для 2j-го и (2j+1)-го уравнений системы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C5678F-8FDD-4042-A172-6912DFCE4458}"/>
              </a:ext>
            </a:extLst>
          </p:cNvPr>
          <p:cNvSpPr/>
          <p:nvPr/>
        </p:nvSpPr>
        <p:spPr>
          <a:xfrm>
            <a:off x="3132138" y="3933825"/>
            <a:ext cx="2806700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ограничениях </a:t>
            </a:r>
          </a:p>
        </p:txBody>
      </p:sp>
      <p:pic>
        <p:nvPicPr>
          <p:cNvPr id="25608" name="Picture 7">
            <a:extLst>
              <a:ext uri="{FF2B5EF4-FFF2-40B4-BE49-F238E27FC236}">
                <a16:creationId xmlns:a16="http://schemas.microsoft.com/office/drawing/2014/main" id="{B5993C6D-F7C3-49D1-BBE3-12950EBA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5340350"/>
            <a:ext cx="3894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54871A92-7137-4996-8E56-D1BF4D1BC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58CE62-EDC8-4515-AF22-C8E42EA51F58}"/>
              </a:ext>
            </a:extLst>
          </p:cNvPr>
          <p:cNvSpPr/>
          <p:nvPr/>
        </p:nvSpPr>
        <p:spPr>
          <a:xfrm>
            <a:off x="263525" y="260350"/>
            <a:ext cx="8485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Обозначения:</a:t>
            </a:r>
          </a:p>
          <a:p>
            <a:pPr marL="903288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2j+1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2j+1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значения переменных, </a:t>
            </a:r>
            <a:r>
              <a:rPr lang="ru-RU" altLang="ru-RU" sz="2400" dirty="0" err="1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минимизирующих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целевую функцию F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2j.2j+1</a:t>
            </a: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027BB6AD-F09F-466E-8907-A4286EDFF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751013"/>
            <a:ext cx="5689600" cy="461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Решение </a:t>
            </a:r>
            <a:r>
              <a:rPr lang="en-US" sz="2400" dirty="0"/>
              <a:t>R</a:t>
            </a:r>
            <a:r>
              <a:rPr lang="ru-RU" sz="2400" baseline="30000" dirty="0"/>
              <a:t>0</a:t>
            </a:r>
            <a:r>
              <a:rPr lang="ru-RU" sz="2400" baseline="-25000" dirty="0"/>
              <a:t>2</a:t>
            </a:r>
            <a:r>
              <a:rPr lang="en-US" sz="2400" i="1" baseline="-25000" dirty="0"/>
              <a:t>j</a:t>
            </a:r>
            <a:r>
              <a:rPr lang="ru-RU" sz="2400" dirty="0"/>
              <a:t>,</a:t>
            </a:r>
            <a:r>
              <a:rPr lang="en-US" sz="2400" dirty="0"/>
              <a:t>W</a:t>
            </a:r>
            <a:r>
              <a:rPr lang="ru-RU" sz="2400" baseline="30000" dirty="0"/>
              <a:t>0</a:t>
            </a:r>
            <a:r>
              <a:rPr lang="ru-RU" sz="2400" baseline="-25000" dirty="0"/>
              <a:t>2</a:t>
            </a:r>
            <a:r>
              <a:rPr lang="en-US" sz="2400" i="1" baseline="-25000" dirty="0"/>
              <a:t>j</a:t>
            </a:r>
            <a:r>
              <a:rPr lang="ru-RU" sz="2400" i="1" baseline="-25000" dirty="0"/>
              <a:t>+</a:t>
            </a:r>
            <a:r>
              <a:rPr lang="ru-RU" sz="2400" baseline="-25000" dirty="0"/>
              <a:t>1</a:t>
            </a:r>
            <a:r>
              <a:rPr lang="ru-RU" sz="2400" dirty="0"/>
              <a:t>, </a:t>
            </a:r>
            <a:r>
              <a:rPr lang="en-US" sz="2400" dirty="0"/>
              <a:t>R</a:t>
            </a:r>
            <a:r>
              <a:rPr lang="ru-RU" sz="2400" baseline="30000" dirty="0"/>
              <a:t>0</a:t>
            </a:r>
            <a:r>
              <a:rPr lang="ru-RU" sz="2400" baseline="-25000" dirty="0"/>
              <a:t>2</a:t>
            </a:r>
            <a:r>
              <a:rPr lang="en-US" sz="2400" i="1" baseline="-25000" dirty="0"/>
              <a:t>j</a:t>
            </a:r>
            <a:r>
              <a:rPr lang="ru-RU" sz="2400" i="1" baseline="-25000" dirty="0"/>
              <a:t>+</a:t>
            </a:r>
            <a:r>
              <a:rPr lang="ru-RU" sz="2400" baseline="-25000" dirty="0"/>
              <a:t>1</a:t>
            </a:r>
            <a:r>
              <a:rPr lang="ru-RU" sz="2400" dirty="0"/>
              <a:t> существует</a:t>
            </a:r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46F7F177-F903-40E7-AE8A-D285BEEC8B60}"/>
              </a:ext>
            </a:extLst>
          </p:cNvPr>
          <p:cNvSpPr/>
          <p:nvPr/>
        </p:nvSpPr>
        <p:spPr>
          <a:xfrm>
            <a:off x="3779912" y="2348880"/>
            <a:ext cx="72620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7E51262B-F46C-4E88-B0F8-C76EDA64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2967038"/>
            <a:ext cx="5649913" cy="461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Существует решение 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2j+1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2j+1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6BF345-7B15-4F23-B0C9-C44D608A7FD4}"/>
              </a:ext>
            </a:extLst>
          </p:cNvPr>
          <p:cNvSpPr/>
          <p:nvPr/>
        </p:nvSpPr>
        <p:spPr>
          <a:xfrm>
            <a:off x="1263650" y="4164013"/>
            <a:ext cx="5684838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Значение целевой функции </a:t>
            </a:r>
            <a:r>
              <a:rPr lang="en-US" sz="2400" dirty="0"/>
              <a:t>F </a:t>
            </a:r>
            <a:r>
              <a:rPr lang="ru-RU" sz="2400" dirty="0"/>
              <a:t>не ухудшится для всех найденных до шага </a:t>
            </a:r>
            <a:r>
              <a:rPr lang="en-US" sz="2400" dirty="0"/>
              <a:t>j</a:t>
            </a:r>
            <a:r>
              <a:rPr lang="ru-RU" sz="2400" dirty="0"/>
              <a:t> значений переменных с верхними индексами 0 и 1</a:t>
            </a:r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44E3BF6E-4DF2-482F-9787-79050AC98820}"/>
              </a:ext>
            </a:extLst>
          </p:cNvPr>
          <p:cNvSpPr/>
          <p:nvPr/>
        </p:nvSpPr>
        <p:spPr>
          <a:xfrm>
            <a:off x="3779912" y="3573016"/>
            <a:ext cx="72620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B35B37ED-F321-4E8C-AB36-8BA295BD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2C10F8-EC24-4517-A758-8A745494456F}"/>
              </a:ext>
            </a:extLst>
          </p:cNvPr>
          <p:cNvSpPr/>
          <p:nvPr/>
        </p:nvSpPr>
        <p:spPr>
          <a:xfrm>
            <a:off x="2430463" y="4532313"/>
            <a:ext cx="428307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W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N-м шаге первого этапа </a:t>
            </a:r>
          </a:p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 новые значения. </a:t>
            </a:r>
            <a:endParaRPr lang="ru-RU" altLang="ru-RU" sz="2400" baseline="-25000" dirty="0">
              <a:solidFill>
                <a:srgbClr val="4C2B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962BF0-D6DD-43E0-88A1-AA572098157C}"/>
              </a:ext>
            </a:extLst>
          </p:cNvPr>
          <p:cNvSpPr/>
          <p:nvPr/>
        </p:nvSpPr>
        <p:spPr>
          <a:xfrm>
            <a:off x="3455988" y="1004888"/>
            <a:ext cx="2232025" cy="646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j=N</a:t>
            </a: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9C4E47-EE5B-4396-98CD-64E23C0AB39C}"/>
              </a:ext>
            </a:extLst>
          </p:cNvPr>
          <p:cNvSpPr/>
          <p:nvPr/>
        </p:nvSpPr>
        <p:spPr>
          <a:xfrm>
            <a:off x="3059113" y="2314575"/>
            <a:ext cx="3025775" cy="1570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2N+1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=W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2N+1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=P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altLang="ru-RU" sz="2400" dirty="0">
              <a:solidFill>
                <a:srgbClr val="4C2B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2N+1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=R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altLang="ru-RU" sz="2400" dirty="0">
              <a:solidFill>
                <a:srgbClr val="4C2B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2N+2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=W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dirty="0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FC773904-FCA3-4C3F-8109-867B4F512C9A}"/>
              </a:ext>
            </a:extLst>
          </p:cNvPr>
          <p:cNvSpPr/>
          <p:nvPr/>
        </p:nvSpPr>
        <p:spPr>
          <a:xfrm>
            <a:off x="4247964" y="1724615"/>
            <a:ext cx="648072" cy="45449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CEEDC082-2804-41D6-BD53-252A3F134194}"/>
              </a:ext>
            </a:extLst>
          </p:cNvPr>
          <p:cNvSpPr/>
          <p:nvPr/>
        </p:nvSpPr>
        <p:spPr>
          <a:xfrm>
            <a:off x="4247964" y="4006426"/>
            <a:ext cx="648072" cy="45449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5F1428C6-E220-4076-A312-1F2331C2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913010-7EF5-40AF-996A-FC224BEF74F2}"/>
              </a:ext>
            </a:extLst>
          </p:cNvPr>
          <p:cNvSpPr/>
          <p:nvPr/>
        </p:nvSpPr>
        <p:spPr>
          <a:xfrm>
            <a:off x="1154113" y="4797425"/>
            <a:ext cx="6835775" cy="1692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{2,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})</a:t>
            </a:r>
          </a:p>
        </p:txBody>
      </p:sp>
      <p:pic>
        <p:nvPicPr>
          <p:cNvPr id="28676" name="Рисунок 7">
            <a:extLst>
              <a:ext uri="{FF2B5EF4-FFF2-40B4-BE49-F238E27FC236}">
                <a16:creationId xmlns:a16="http://schemas.microsoft.com/office/drawing/2014/main" id="{1B945E56-1BC0-405E-9958-A1FAB427E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05263"/>
            <a:ext cx="36718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A8A942-DFA4-42E0-8307-C519AAE0EC3B}"/>
              </a:ext>
            </a:extLst>
          </p:cNvPr>
          <p:cNvSpPr/>
          <p:nvPr/>
        </p:nvSpPr>
        <p:spPr>
          <a:xfrm>
            <a:off x="1331913" y="115888"/>
            <a:ext cx="6480175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этапа построения решения: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1C69FA-0B77-492F-AD03-6BC228B4E863}"/>
              </a:ext>
            </a:extLst>
          </p:cNvPr>
          <p:cNvSpPr/>
          <p:nvPr/>
        </p:nvSpPr>
        <p:spPr>
          <a:xfrm>
            <a:off x="1619250" y="1916113"/>
            <a:ext cx="5976938" cy="1293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приближения векторов-решений: </a:t>
            </a:r>
          </a:p>
          <a:p>
            <a:pPr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  <a:p>
            <a:pPr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EC0B1446-CF42-49FB-8B41-92268D6B6FE9}"/>
              </a:ext>
            </a:extLst>
          </p:cNvPr>
          <p:cNvSpPr/>
          <p:nvPr/>
        </p:nvSpPr>
        <p:spPr>
          <a:xfrm>
            <a:off x="4283968" y="1268760"/>
            <a:ext cx="576064" cy="52989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05E94A83-0DF3-4AD0-826A-8FD5E3897F8C}"/>
              </a:ext>
            </a:extLst>
          </p:cNvPr>
          <p:cNvSpPr/>
          <p:nvPr/>
        </p:nvSpPr>
        <p:spPr>
          <a:xfrm>
            <a:off x="4283968" y="3356992"/>
            <a:ext cx="576064" cy="52989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729D1E-F526-4709-9AE3-36E5865547DB}"/>
              </a:ext>
            </a:extLst>
          </p:cNvPr>
          <p:cNvSpPr/>
          <p:nvPr/>
        </p:nvSpPr>
        <p:spPr>
          <a:xfrm>
            <a:off x="1692275" y="4005263"/>
            <a:ext cx="2406650" cy="492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Минимизация:</a:t>
            </a:r>
          </a:p>
        </p:txBody>
      </p:sp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2FA3D47E-E8B9-423A-A7CE-89010CFBF2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44450"/>
            <a:ext cx="52197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sz="4000" kern="1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этап решения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6D5C4AC-0403-43A1-8BF3-F6D42354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9700" name="Прямоугольник 6">
            <a:extLst>
              <a:ext uri="{FF2B5EF4-FFF2-40B4-BE49-F238E27FC236}">
                <a16:creationId xmlns:a16="http://schemas.microsoft.com/office/drawing/2014/main" id="{FE9C5D32-D663-4030-AD78-5A04EAD2D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755650"/>
            <a:ext cx="5303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4C2B09"/>
                </a:solidFill>
                <a:latin typeface="Arial Black" panose="020B0A04020102020204" pitchFamily="34" charset="0"/>
              </a:rPr>
              <a:t>Фиксируем величины</a:t>
            </a:r>
            <a:endParaRPr lang="ru-RU" altLang="ru-RU" sz="32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7FE0F8-BBA7-45E6-90F5-7959E360C3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717" y="3505200"/>
            <a:ext cx="3672408" cy="59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702" name="Прямоугольник 11">
            <a:extLst>
              <a:ext uri="{FF2B5EF4-FFF2-40B4-BE49-F238E27FC236}">
                <a16:creationId xmlns:a16="http://schemas.microsoft.com/office/drawing/2014/main" id="{EE01196F-9BD0-4468-854C-B418C553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784475"/>
            <a:ext cx="3343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4C2B09"/>
                </a:solidFill>
                <a:latin typeface="Arial Black" panose="020B0A04020102020204" pitchFamily="34" charset="0"/>
              </a:rPr>
              <a:t>Минимизируем</a:t>
            </a:r>
            <a:endParaRPr lang="ru-RU" altLang="ru-RU" sz="2800"/>
          </a:p>
        </p:txBody>
      </p:sp>
      <p:sp>
        <p:nvSpPr>
          <p:cNvPr id="29703" name="Прямоугольник 12">
            <a:extLst>
              <a:ext uri="{FF2B5EF4-FFF2-40B4-BE49-F238E27FC236}">
                <a16:creationId xmlns:a16="http://schemas.microsoft.com/office/drawing/2014/main" id="{9D5FD02A-DE33-4370-9E1C-8AA1FB6D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36562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4C2B09"/>
                </a:solidFill>
                <a:latin typeface="Arial Black" panose="020B0A04020102020204" pitchFamily="34" charset="0"/>
              </a:rPr>
              <a:t>при</a:t>
            </a:r>
            <a:endParaRPr lang="ru-RU" altLang="ru-RU" sz="2800"/>
          </a:p>
        </p:txBody>
      </p:sp>
      <p:pic>
        <p:nvPicPr>
          <p:cNvPr id="29704" name="Picture 2">
            <a:extLst>
              <a:ext uri="{FF2B5EF4-FFF2-40B4-BE49-F238E27FC236}">
                <a16:creationId xmlns:a16="http://schemas.microsoft.com/office/drawing/2014/main" id="{6CEBF400-0FBF-49F4-8041-15A39EC4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71600"/>
            <a:ext cx="58801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">
            <a:extLst>
              <a:ext uri="{FF2B5EF4-FFF2-40B4-BE49-F238E27FC236}">
                <a16:creationId xmlns:a16="http://schemas.microsoft.com/office/drawing/2014/main" id="{A140F8FD-0280-48DC-9371-63DEC591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205038"/>
            <a:ext cx="43053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11FF753-3C8B-46D4-BDB0-83EC2E99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30723" name="Прямоугольник 6">
            <a:extLst>
              <a:ext uri="{FF2B5EF4-FFF2-40B4-BE49-F238E27FC236}">
                <a16:creationId xmlns:a16="http://schemas.microsoft.com/office/drawing/2014/main" id="{9C7949EB-441F-40CA-AC6A-F22A08F3D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1268413"/>
            <a:ext cx="47529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4C2B09"/>
                </a:solidFill>
                <a:latin typeface="Arial Black" panose="020B0A04020102020204" pitchFamily="34" charset="0"/>
              </a:rPr>
              <a:t>Со второго уравнения разбиваем систему на N локальных задач. </a:t>
            </a:r>
          </a:p>
          <a:p>
            <a:pPr eaLnBrk="1" hangingPunct="1"/>
            <a:endParaRPr lang="ru-RU" altLang="ru-RU" sz="2400" b="1">
              <a:solidFill>
                <a:srgbClr val="4C2B09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altLang="ru-RU" sz="2400" b="1">
                <a:solidFill>
                  <a:srgbClr val="4C2B09"/>
                </a:solidFill>
                <a:latin typeface="Arial Black" panose="020B0A04020102020204" pitchFamily="34" charset="0"/>
              </a:rPr>
              <a:t>Каждая задача содержит пару уравнений - для  нечетного (2j+1) и для четного (2j)</a:t>
            </a:r>
          </a:p>
          <a:p>
            <a:pPr eaLnBrk="1" hangingPunct="1"/>
            <a:r>
              <a:rPr lang="ru-RU" altLang="ru-RU" sz="2400" b="1">
                <a:solidFill>
                  <a:srgbClr val="4C2B09"/>
                </a:solidFill>
                <a:latin typeface="Arial Black" panose="020B0A04020102020204" pitchFamily="34" charset="0"/>
              </a:rPr>
              <a:t>интервала (j={1, N}).</a:t>
            </a:r>
          </a:p>
          <a:p>
            <a:pPr eaLnBrk="1" hangingPunct="1"/>
            <a:endParaRPr lang="ru-RU" altLang="ru-RU" sz="2400" b="1">
              <a:solidFill>
                <a:srgbClr val="4C2B09"/>
              </a:solidFill>
              <a:latin typeface="Arial Black" panose="020B0A04020102020204" pitchFamily="34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8AF67386-A0F5-412C-BF34-8471C07B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138238"/>
            <a:ext cx="43053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FB559471-6F78-4A59-A9C7-598B5B565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3284538"/>
            <a:ext cx="8686800" cy="2740025"/>
          </a:xfrm>
          <a:gradFill rotWithShape="1">
            <a:gsLst>
              <a:gs pos="0">
                <a:srgbClr val="FFC688"/>
              </a:gs>
              <a:gs pos="50000">
                <a:srgbClr val="FFDAB7"/>
              </a:gs>
              <a:gs pos="100000">
                <a:srgbClr val="FFECDC"/>
              </a:gs>
            </a:gsLst>
            <a:lin ang="5400000" scaled="1"/>
          </a:gradFill>
          <a:ln w="25400" cap="flat" algn="ctr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санитарные попуски - 97-99 %;</a:t>
            </a:r>
          </a:p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гидроэнергетика - 85-95 %;</a:t>
            </a:r>
          </a:p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судоходство - 85-90 %;</a:t>
            </a:r>
          </a:p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орошение и сельскохозяйственное (с/</a:t>
            </a:r>
            <a:r>
              <a:rPr lang="ru-RU" altLang="ru-RU" sz="2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alt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обводнение - 75-90 %;</a:t>
            </a:r>
          </a:p>
          <a:p>
            <a:pPr marL="450850" indent="-450850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рыбное хозяйство (</a:t>
            </a:r>
            <a:r>
              <a:rPr lang="ru-RU" altLang="ru-RU" sz="2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alt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altLang="ru-RU" sz="2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alt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- 75-90 %.</a:t>
            </a:r>
          </a:p>
        </p:txBody>
      </p:sp>
      <p:sp>
        <p:nvSpPr>
          <p:cNvPr id="71684" name="AutoShape 4">
            <a:extLst>
              <a:ext uri="{FF2B5EF4-FFF2-40B4-BE49-F238E27FC236}">
                <a16:creationId xmlns:a16="http://schemas.microsoft.com/office/drawing/2014/main" id="{8F808A29-AEC4-4C6B-ABAF-F9D98E7A3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60350"/>
            <a:ext cx="8707437" cy="214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688"/>
              </a:gs>
              <a:gs pos="50000">
                <a:srgbClr val="FFDAB7"/>
              </a:gs>
              <a:gs pos="100000">
                <a:srgbClr val="FFECDC"/>
              </a:gs>
            </a:gsLst>
            <a:lin ang="5400000" scaled="1"/>
          </a:gradFill>
          <a:ln w="254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 соответствии с МУ по разработке ПИВР обеспеченность водопользователей при водохозяйственном расчете по многолетнему гидрологическому ряду должна находиться в следующем диапазоне значений: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64320918-178F-42AD-8C1F-F097C44D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19459" name="Прямоугольник 6">
            <a:extLst>
              <a:ext uri="{FF2B5EF4-FFF2-40B4-BE49-F238E27FC236}">
                <a16:creationId xmlns:a16="http://schemas.microsoft.com/office/drawing/2014/main" id="{BB80FB72-19FE-4355-961E-CF4C1743F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1844675"/>
            <a:ext cx="7705725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2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Минимизировать по переменным </a:t>
            </a:r>
            <a:r>
              <a:rPr lang="ru-RU" altLang="ru-RU" sz="2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0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2j-1</a:t>
            </a:r>
            <a:r>
              <a:rPr lang="ru-RU" altLang="ru-RU" sz="2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</a:t>
            </a:r>
            <a:r>
              <a:rPr lang="ru-RU" altLang="ru-RU" sz="20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  <a:r>
              <a:rPr lang="ru-RU" altLang="ru-RU" sz="2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</a:t>
            </a:r>
            <a:r>
              <a:rPr lang="ru-RU" altLang="ru-RU" sz="20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</a:p>
          <a:p>
            <a:pPr algn="ctr" eaLnBrk="1" hangingPunct="1">
              <a:defRPr/>
            </a:pPr>
            <a:r>
              <a:rPr lang="ru-RU" altLang="ru-RU" sz="2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целевую функцию: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C21E8B-366E-42F6-9635-9E56BCCDCD83}"/>
              </a:ext>
            </a:extLst>
          </p:cNvPr>
          <p:cNvSpPr/>
          <p:nvPr/>
        </p:nvSpPr>
        <p:spPr>
          <a:xfrm>
            <a:off x="263525" y="260350"/>
            <a:ext cx="8485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Рассмотрим  решаемую на j-м шаге </a:t>
            </a:r>
          </a:p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локальную задачу </a:t>
            </a:r>
          </a:p>
          <a:p>
            <a:pPr algn="ctr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для 2j-го и (2j+1)-го уравнений системы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788AF7-6D9B-448F-A793-4D4B8D59A3D5}"/>
              </a:ext>
            </a:extLst>
          </p:cNvPr>
          <p:cNvSpPr/>
          <p:nvPr/>
        </p:nvSpPr>
        <p:spPr>
          <a:xfrm>
            <a:off x="3059113" y="3573463"/>
            <a:ext cx="2808287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ограничениях </a:t>
            </a:r>
          </a:p>
        </p:txBody>
      </p:sp>
      <p:pic>
        <p:nvPicPr>
          <p:cNvPr id="31750" name="Picture 2">
            <a:extLst>
              <a:ext uri="{FF2B5EF4-FFF2-40B4-BE49-F238E27FC236}">
                <a16:creationId xmlns:a16="http://schemas.microsoft.com/office/drawing/2014/main" id="{8648336A-D4AB-43E0-B33E-BC6C8386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4459288"/>
            <a:ext cx="3743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>
            <a:extLst>
              <a:ext uri="{FF2B5EF4-FFF2-40B4-BE49-F238E27FC236}">
                <a16:creationId xmlns:a16="http://schemas.microsoft.com/office/drawing/2014/main" id="{1AEA322F-189E-4FD5-9CE1-554D3659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373688"/>
            <a:ext cx="37433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>
            <a:extLst>
              <a:ext uri="{FF2B5EF4-FFF2-40B4-BE49-F238E27FC236}">
                <a16:creationId xmlns:a16="http://schemas.microsoft.com/office/drawing/2014/main" id="{E1C65352-D8BC-44CC-ADD9-9A10C40D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08288"/>
            <a:ext cx="8640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C5D0E705-EB0E-492D-BED5-5F6587B71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1889E5-29B4-4CAE-B9C6-7DE624533707}"/>
              </a:ext>
            </a:extLst>
          </p:cNvPr>
          <p:cNvSpPr/>
          <p:nvPr/>
        </p:nvSpPr>
        <p:spPr>
          <a:xfrm>
            <a:off x="263525" y="260350"/>
            <a:ext cx="8485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Обозначения:</a:t>
            </a:r>
          </a:p>
          <a:p>
            <a:pPr marL="903288" eaLnBrk="1" hangingPunct="1">
              <a:defRPr/>
            </a:pP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2j-1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значения переменных, </a:t>
            </a:r>
            <a:r>
              <a:rPr lang="ru-RU" altLang="ru-RU" sz="2400" dirty="0" err="1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минимизирующих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целевую функцию F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2j-1,2j</a:t>
            </a: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BBCCC17B-4F65-4C31-AA5C-D06A79E6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751013"/>
            <a:ext cx="5689600" cy="461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Решение </a:t>
            </a:r>
            <a:r>
              <a:rPr lang="en-US" sz="2400" dirty="0"/>
              <a:t>R</a:t>
            </a:r>
            <a:r>
              <a:rPr lang="ru-RU" sz="2400" baseline="30000" dirty="0"/>
              <a:t>1</a:t>
            </a:r>
            <a:r>
              <a:rPr lang="ru-RU" sz="2400" baseline="-25000" dirty="0"/>
              <a:t>2</a:t>
            </a:r>
            <a:r>
              <a:rPr lang="en-US" sz="2400" i="1" baseline="-25000" dirty="0"/>
              <a:t>j</a:t>
            </a:r>
            <a:r>
              <a:rPr lang="ru-RU" sz="2400" i="1" baseline="-25000" dirty="0"/>
              <a:t>-1</a:t>
            </a:r>
            <a:r>
              <a:rPr lang="ru-RU" sz="2400" dirty="0"/>
              <a:t>,</a:t>
            </a:r>
            <a:r>
              <a:rPr lang="en-US" sz="2400" dirty="0"/>
              <a:t>W</a:t>
            </a:r>
            <a:r>
              <a:rPr lang="ru-RU" sz="2400" baseline="30000" dirty="0"/>
              <a:t>1</a:t>
            </a:r>
            <a:r>
              <a:rPr lang="ru-RU" sz="2400" baseline="-25000" dirty="0"/>
              <a:t>2</a:t>
            </a:r>
            <a:r>
              <a:rPr lang="en-US" sz="2400" i="1" baseline="-25000" dirty="0"/>
              <a:t>j</a:t>
            </a:r>
            <a:r>
              <a:rPr lang="ru-RU" sz="2400" dirty="0"/>
              <a:t>, </a:t>
            </a:r>
            <a:r>
              <a:rPr lang="en-US" sz="2400" dirty="0"/>
              <a:t>R</a:t>
            </a:r>
            <a:r>
              <a:rPr lang="ru-RU" sz="2400" baseline="30000" dirty="0"/>
              <a:t>1</a:t>
            </a:r>
            <a:r>
              <a:rPr lang="ru-RU" sz="2400" baseline="-25000" dirty="0"/>
              <a:t>2</a:t>
            </a:r>
            <a:r>
              <a:rPr lang="en-US" sz="2400" i="1" baseline="-25000" dirty="0"/>
              <a:t>j</a:t>
            </a:r>
            <a:r>
              <a:rPr lang="ru-RU" sz="2400" dirty="0"/>
              <a:t> существует</a:t>
            </a:r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5E9B1A87-0A00-40AC-9BD0-EF78AFF4B077}"/>
              </a:ext>
            </a:extLst>
          </p:cNvPr>
          <p:cNvSpPr/>
          <p:nvPr/>
        </p:nvSpPr>
        <p:spPr>
          <a:xfrm>
            <a:off x="3779912" y="2348880"/>
            <a:ext cx="72620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9683A973-6BA7-441D-87C0-D2AB8D7D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2967038"/>
            <a:ext cx="5649913" cy="461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Существует решение 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2j-1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</a:t>
            </a:r>
            <a:r>
              <a:rPr lang="ru-RU" altLang="ru-RU" sz="2400" baseline="30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altLang="ru-RU" sz="2400" baseline="-250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2j</a:t>
            </a:r>
            <a:r>
              <a:rPr lang="ru-RU" alt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47A4E0-3CE5-471F-99E0-FDA58802637E}"/>
              </a:ext>
            </a:extLst>
          </p:cNvPr>
          <p:cNvSpPr/>
          <p:nvPr/>
        </p:nvSpPr>
        <p:spPr>
          <a:xfrm>
            <a:off x="1263650" y="4164013"/>
            <a:ext cx="5684838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Значение целевой функции </a:t>
            </a:r>
            <a:r>
              <a:rPr lang="en-US" sz="2400" dirty="0"/>
              <a:t>F </a:t>
            </a:r>
            <a:r>
              <a:rPr lang="ru-RU" sz="2400" dirty="0"/>
              <a:t>не ухудшится для всех найденных до шага </a:t>
            </a:r>
            <a:r>
              <a:rPr lang="en-US" sz="2400" dirty="0"/>
              <a:t>j</a:t>
            </a:r>
            <a:r>
              <a:rPr lang="ru-RU" sz="2400" dirty="0"/>
              <a:t> значений переменных с верхними индексами 1 и 2</a:t>
            </a:r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D675EACF-92DA-45F4-B0A2-E8DE3396D44A}"/>
              </a:ext>
            </a:extLst>
          </p:cNvPr>
          <p:cNvSpPr/>
          <p:nvPr/>
        </p:nvSpPr>
        <p:spPr>
          <a:xfrm>
            <a:off x="3779912" y="3573016"/>
            <a:ext cx="72620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2B0201F2-0974-416D-AD19-A055BD84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E96657-6D8B-4037-8DDB-7F9BCD8F7FE2}"/>
              </a:ext>
            </a:extLst>
          </p:cNvPr>
          <p:cNvSpPr/>
          <p:nvPr/>
        </p:nvSpPr>
        <p:spPr>
          <a:xfrm>
            <a:off x="2411413" y="5013325"/>
            <a:ext cx="3960812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/>
              <a:t>W</a:t>
            </a:r>
            <a:r>
              <a:rPr lang="ru-RU" sz="2800" baseline="30000" dirty="0"/>
              <a:t>2</a:t>
            </a:r>
            <a:r>
              <a:rPr lang="ru-RU" sz="2800" baseline="-25000" dirty="0"/>
              <a:t>1</a:t>
            </a:r>
            <a:r>
              <a:rPr lang="ru-RU" sz="2800" i="1" baseline="-25000" dirty="0"/>
              <a:t> </a:t>
            </a:r>
            <a:r>
              <a:rPr lang="ru-RU" sz="2800" dirty="0"/>
              <a:t>≠ </a:t>
            </a:r>
            <a:r>
              <a:rPr lang="en-US" sz="2800" dirty="0"/>
              <a:t>W</a:t>
            </a:r>
            <a:r>
              <a:rPr lang="ru-RU" sz="2800" baseline="30000" dirty="0"/>
              <a:t>1</a:t>
            </a:r>
            <a:r>
              <a:rPr lang="ru-RU" sz="2800" baseline="-25000" dirty="0"/>
              <a:t>1</a:t>
            </a:r>
          </a:p>
          <a:p>
            <a:pPr algn="ctr">
              <a:defRPr/>
            </a:pPr>
            <a:r>
              <a:rPr lang="en-US" sz="2800" dirty="0"/>
              <a:t>W</a:t>
            </a:r>
            <a:r>
              <a:rPr lang="ru-RU" sz="2800" baseline="30000" dirty="0"/>
              <a:t>2</a:t>
            </a:r>
            <a:r>
              <a:rPr lang="ru-RU" sz="2800" i="1" baseline="-25000" dirty="0"/>
              <a:t>2</a:t>
            </a:r>
            <a:r>
              <a:rPr lang="en-US" sz="2800" i="1" baseline="-25000" dirty="0"/>
              <a:t>j</a:t>
            </a:r>
            <a:r>
              <a:rPr lang="ru-RU" sz="2800" i="1" baseline="-25000" dirty="0"/>
              <a:t>-</a:t>
            </a:r>
            <a:r>
              <a:rPr lang="ru-RU" sz="2800" baseline="-25000" dirty="0"/>
              <a:t>1</a:t>
            </a:r>
            <a:r>
              <a:rPr lang="ru-RU" sz="2800" dirty="0"/>
              <a:t> = </a:t>
            </a:r>
            <a:r>
              <a:rPr lang="en-US" sz="2800" dirty="0"/>
              <a:t>W</a:t>
            </a:r>
            <a:r>
              <a:rPr lang="ru-RU" sz="2800" baseline="30000" dirty="0"/>
              <a:t>1</a:t>
            </a:r>
            <a:r>
              <a:rPr lang="ru-RU" sz="2800" i="1" baseline="-25000" dirty="0"/>
              <a:t>2</a:t>
            </a:r>
            <a:r>
              <a:rPr lang="en-US" sz="2800" i="1" baseline="-25000" dirty="0"/>
              <a:t>j</a:t>
            </a:r>
            <a:r>
              <a:rPr lang="ru-RU" sz="2800" i="1" baseline="-25000" dirty="0"/>
              <a:t>-</a:t>
            </a:r>
            <a:r>
              <a:rPr lang="ru-RU" sz="2800" baseline="-25000" dirty="0"/>
              <a:t>1</a:t>
            </a:r>
          </a:p>
          <a:p>
            <a:pPr algn="ctr">
              <a:defRPr/>
            </a:pPr>
            <a:r>
              <a:rPr lang="en-US" sz="2800" dirty="0"/>
              <a:t>j </a:t>
            </a:r>
            <a:r>
              <a:rPr lang="ru-RU" sz="2800" dirty="0"/>
              <a:t>= {2, </a:t>
            </a:r>
            <a:r>
              <a:rPr lang="en-US" sz="2800" dirty="0"/>
              <a:t>N</a:t>
            </a:r>
            <a:r>
              <a:rPr lang="ru-RU" sz="2800" dirty="0"/>
              <a:t>}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6" name="Рисунок 7">
            <a:extLst>
              <a:ext uri="{FF2B5EF4-FFF2-40B4-BE49-F238E27FC236}">
                <a16:creationId xmlns:a16="http://schemas.microsoft.com/office/drawing/2014/main" id="{00E0E1CE-F1A6-4A60-84DC-A5F12FF62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005263"/>
            <a:ext cx="36718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4B16FA-24DC-466F-8231-C9C8715854AC}"/>
              </a:ext>
            </a:extLst>
          </p:cNvPr>
          <p:cNvSpPr/>
          <p:nvPr/>
        </p:nvSpPr>
        <p:spPr>
          <a:xfrm>
            <a:off x="1331913" y="115888"/>
            <a:ext cx="6480175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этапа построения решения: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3D25B5-90F5-4C54-8170-5C610FB2ECC2}"/>
              </a:ext>
            </a:extLst>
          </p:cNvPr>
          <p:cNvSpPr/>
          <p:nvPr/>
        </p:nvSpPr>
        <p:spPr>
          <a:xfrm>
            <a:off x="1619250" y="1916113"/>
            <a:ext cx="5976938" cy="1293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приближения векторов-решений: </a:t>
            </a:r>
          </a:p>
          <a:p>
            <a:pPr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  <a:p>
            <a:pPr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6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8F99C83C-9CFE-4559-94F6-E4AADEB2486F}"/>
              </a:ext>
            </a:extLst>
          </p:cNvPr>
          <p:cNvSpPr/>
          <p:nvPr/>
        </p:nvSpPr>
        <p:spPr>
          <a:xfrm>
            <a:off x="4283968" y="1268760"/>
            <a:ext cx="576064" cy="52989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AEC13E77-F2F6-4F92-83FE-F1FF80A5BA7D}"/>
              </a:ext>
            </a:extLst>
          </p:cNvPr>
          <p:cNvSpPr/>
          <p:nvPr/>
        </p:nvSpPr>
        <p:spPr>
          <a:xfrm>
            <a:off x="4283968" y="3356992"/>
            <a:ext cx="576064" cy="52989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E2F8C5-8ACD-42FD-BDA7-309C4CD7F793}"/>
              </a:ext>
            </a:extLst>
          </p:cNvPr>
          <p:cNvSpPr/>
          <p:nvPr/>
        </p:nvSpPr>
        <p:spPr>
          <a:xfrm>
            <a:off x="1692275" y="4005263"/>
            <a:ext cx="2406650" cy="492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Минимизация: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B02C4169-515F-44FA-A0CA-1D07C4B96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8CB11D-3C23-4856-BF9E-7A92F5DEEB73}"/>
              </a:ext>
            </a:extLst>
          </p:cNvPr>
          <p:cNvSpPr/>
          <p:nvPr/>
        </p:nvSpPr>
        <p:spPr>
          <a:xfrm>
            <a:off x="263525" y="1412875"/>
            <a:ext cx="8485188" cy="5262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шагов этапов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повторяется циклически </a:t>
            </a:r>
          </a:p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 разность значений целевой функции </a:t>
            </a:r>
          </a:p>
          <a:p>
            <a:pPr algn="ctr" eaLnBrk="1" hangingPunct="1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окончании двух последующих проходов цикла не будет меньше заданной величины ε &gt; 0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Функционал монотонно убывает, итерационный процесс сходится к локальному минимуму.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098327-58C2-44A6-A683-F2A95B773F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068960"/>
            <a:ext cx="3672408" cy="59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A9173B79-21A9-41FB-889B-A85F2BF9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E692E7-7325-4F2B-8539-FA5542818C59}"/>
              </a:ext>
            </a:extLst>
          </p:cNvPr>
          <p:cNvSpPr/>
          <p:nvPr/>
        </p:nvSpPr>
        <p:spPr>
          <a:xfrm>
            <a:off x="250825" y="760413"/>
            <a:ext cx="8713788" cy="5908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Математическая модель и алгоритм позволяют:</a:t>
            </a:r>
          </a:p>
          <a:p>
            <a:pPr algn="ctr"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800" dirty="0"/>
              <a:t>Математически строго определить методику и разработать основанную на оптимизационных методах  вычислительную технологию выполнения оценочных  ВХР для определения предельных параметров надежности при создании диспетчерских графиков.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800" dirty="0"/>
              <a:t>Количественно оценить качество управления по ДГ.</a:t>
            </a:r>
          </a:p>
        </p:txBody>
      </p:sp>
      <p:sp>
        <p:nvSpPr>
          <p:cNvPr id="35844" name="Прямоугольник 2">
            <a:extLst>
              <a:ext uri="{FF2B5EF4-FFF2-40B4-BE49-F238E27FC236}">
                <a16:creationId xmlns:a16="http://schemas.microsoft.com/office/drawing/2014/main" id="{1D72FE46-728A-4D20-8FCB-79AF9A37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-1588"/>
            <a:ext cx="1935163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800000"/>
                </a:solidFill>
              </a:rPr>
              <a:t>Выводы</a:t>
            </a:r>
            <a:endParaRPr lang="ru-RU" altLang="ru-RU" sz="32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315AD96-6F83-4D61-B7D5-06D9D3344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133600"/>
            <a:ext cx="7272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ru-RU" sz="72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03F18EBD-4206-466C-989D-69A8C365231C}"/>
              </a:ext>
            </a:extLst>
          </p:cNvPr>
          <p:cNvSpPr>
            <a:spLocks/>
          </p:cNvSpPr>
          <p:nvPr/>
        </p:nvSpPr>
        <p:spPr bwMode="auto">
          <a:xfrm>
            <a:off x="285750" y="71438"/>
            <a:ext cx="8031163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32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Обоснование качества управления по ДГ 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CE06957-BB31-4060-9C97-79C879F55210}"/>
              </a:ext>
            </a:extLst>
          </p:cNvPr>
          <p:cNvSpPr>
            <a:spLocks/>
          </p:cNvSpPr>
          <p:nvPr/>
        </p:nvSpPr>
        <p:spPr bwMode="auto">
          <a:xfrm>
            <a:off x="277813" y="1196975"/>
            <a:ext cx="849788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Водохозяйственные расчеты (ВХР) по многолетним гидрологическим рядам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приточности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позволяют определить обеспеченность водопользователей по числу бесперебойных лет. </a:t>
            </a:r>
          </a:p>
          <a:p>
            <a:pPr algn="ctr" eaLnBrk="1" hangingPunct="1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обеспеченности по всем водопользователям лежат в допустимом интервале значений, то конфигурация ДГ является удовлетворительной и может быть утверждена в качестве инструментария при определении режимов работы водохранилищ.</a:t>
            </a:r>
          </a:p>
          <a:p>
            <a:pPr algn="ctr" eaLnBrk="1" hangingPunct="1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CE636F-5E22-4DA9-BE6B-6F7938D8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удалось определить удовлетворительного ДГ, то возникает конфликт интересов требований водопользователей, который может быть разрешен на основе поиска компромиссного ДГ. 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найти такое управление попусками, чтобы избежать конфликта интересов? </a:t>
            </a: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E6A39CD3-0C4D-4664-9F56-BACB1911C962}"/>
              </a:ext>
            </a:extLst>
          </p:cNvPr>
          <p:cNvSpPr>
            <a:spLocks/>
          </p:cNvSpPr>
          <p:nvPr/>
        </p:nvSpPr>
        <p:spPr bwMode="auto">
          <a:xfrm>
            <a:off x="285750" y="71438"/>
            <a:ext cx="8031163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ДГ ПИВР 1988, исходный и компромиссный 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6B613F65-1C12-4F67-B4D6-C48DFDD4D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11005" r="15134" b="29723"/>
          <a:stretch>
            <a:fillRect/>
          </a:stretch>
        </p:blipFill>
        <p:spPr bwMode="auto">
          <a:xfrm>
            <a:off x="395288" y="692150"/>
            <a:ext cx="81708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5E23EEA-3DCD-403E-88F6-886154CB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28078" r="11174" b="15770"/>
          <a:stretch>
            <a:fillRect/>
          </a:stretch>
        </p:blipFill>
        <p:spPr bwMode="auto">
          <a:xfrm>
            <a:off x="539750" y="4076700"/>
            <a:ext cx="80343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4FC64B14-4D89-4A4A-817A-8DF6DFB91254}"/>
              </a:ext>
            </a:extLst>
          </p:cNvPr>
          <p:cNvSpPr>
            <a:spLocks/>
          </p:cNvSpPr>
          <p:nvPr/>
        </p:nvSpPr>
        <p:spPr bwMode="auto">
          <a:xfrm>
            <a:off x="285750" y="71438"/>
            <a:ext cx="8858250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ДГ Проект 2018, исходный и компромиссный 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55229ABD-101D-4A44-824B-D93EC1DE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12564" r="3513" b="14124"/>
          <a:stretch>
            <a:fillRect/>
          </a:stretch>
        </p:blipFill>
        <p:spPr bwMode="auto">
          <a:xfrm>
            <a:off x="684213" y="836613"/>
            <a:ext cx="78597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418B440-13AA-4992-AB19-B84D86DAA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27283" r="11201" b="18124"/>
          <a:stretch>
            <a:fillRect/>
          </a:stretch>
        </p:blipFill>
        <p:spPr bwMode="auto">
          <a:xfrm>
            <a:off x="611188" y="4194175"/>
            <a:ext cx="7993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494EAF3D-FD31-431E-B93F-FDA9C3C8A005}"/>
              </a:ext>
            </a:extLst>
          </p:cNvPr>
          <p:cNvSpPr>
            <a:spLocks/>
          </p:cNvSpPr>
          <p:nvPr/>
        </p:nvSpPr>
        <p:spPr bwMode="auto">
          <a:xfrm>
            <a:off x="285750" y="71438"/>
            <a:ext cx="8174038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Обеспеченность, ДГ ПИВР 1988, исходный </a:t>
            </a:r>
          </a:p>
        </p:txBody>
      </p:sp>
      <p:pic>
        <p:nvPicPr>
          <p:cNvPr id="9219" name="Рисунок 5">
            <a:extLst>
              <a:ext uri="{FF2B5EF4-FFF2-40B4-BE49-F238E27FC236}">
                <a16:creationId xmlns:a16="http://schemas.microsoft.com/office/drawing/2014/main" id="{218AAA24-0610-40C1-9EF6-E980F641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Заголовок 1">
            <a:extLst>
              <a:ext uri="{FF2B5EF4-FFF2-40B4-BE49-F238E27FC236}">
                <a16:creationId xmlns:a16="http://schemas.microsoft.com/office/drawing/2014/main" id="{F5AF61AD-440A-4338-81EF-7EE84B97C3A3}"/>
              </a:ext>
            </a:extLst>
          </p:cNvPr>
          <p:cNvSpPr>
            <a:spLocks/>
          </p:cNvSpPr>
          <p:nvPr/>
        </p:nvSpPr>
        <p:spPr bwMode="auto">
          <a:xfrm>
            <a:off x="285750" y="71438"/>
            <a:ext cx="8858250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solidFill>
                  <a:srgbClr val="4C2B09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Обеспеченность, ДГ ПИВР 1988, компромиссный </a:t>
            </a:r>
          </a:p>
        </p:txBody>
      </p:sp>
      <p:pic>
        <p:nvPicPr>
          <p:cNvPr id="10243" name="Рисунок 3">
            <a:extLst>
              <a:ext uri="{FF2B5EF4-FFF2-40B4-BE49-F238E27FC236}">
                <a16:creationId xmlns:a16="http://schemas.microsoft.com/office/drawing/2014/main" id="{AB76F52F-F861-41EC-AF2C-4405443E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962</Words>
  <Application>Microsoft Office PowerPoint</Application>
  <PresentationFormat>Экран (4:3)</PresentationFormat>
  <Paragraphs>148</Paragraphs>
  <Slides>35</Slides>
  <Notes>15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Batang</vt:lpstr>
      <vt:lpstr>Arial</vt:lpstr>
      <vt:lpstr>Arial Black</vt:lpstr>
      <vt:lpstr>Calibri</vt:lpstr>
      <vt:lpstr>Times New Roman</vt:lpstr>
      <vt:lpstr>Wingdings</vt:lpstr>
      <vt:lpstr>Оформление по умолчанию</vt:lpstr>
      <vt:lpstr>Регулирование режимов работы водохранилищ при водохозяйственных расчетах на основе методов оптимизации (на примере водохозяйственного комплекса «оз.Байкал – Иркутское водохранилище»)  Бубер А.Л.,  Бубер В.Б.-  ВНИИГиМ </vt:lpstr>
      <vt:lpstr> Диспетчерский график (ДГ) в табличном и графическом виде  (Иркутская ГЭС – озеро Байкал)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инструментария и вычислительной технологии в среде Excel для научного обоснования и количественной оценки принимаемых на основе диспетчерских графиков управленческих решений</vt:lpstr>
      <vt:lpstr>Презентация PowerPoint</vt:lpstr>
      <vt:lpstr>Презентация PowerPoint</vt:lpstr>
      <vt:lpstr>Презентация PowerPoint</vt:lpstr>
      <vt:lpstr>Оптимизационная задача</vt:lpstr>
      <vt:lpstr>Презентация PowerPoint</vt:lpstr>
      <vt:lpstr>I этап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этап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Sergeevich Viktor</cp:lastModifiedBy>
  <cp:revision>132</cp:revision>
  <dcterms:created xsi:type="dcterms:W3CDTF">2016-02-04T19:05:24Z</dcterms:created>
  <dcterms:modified xsi:type="dcterms:W3CDTF">2018-10-10T06:47:05Z</dcterms:modified>
</cp:coreProperties>
</file>