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2" r:id="rId2"/>
    <p:sldId id="256" r:id="rId3"/>
    <p:sldId id="257" r:id="rId4"/>
    <p:sldId id="258" r:id="rId5"/>
    <p:sldId id="259" r:id="rId6"/>
    <p:sldId id="260" r:id="rId7"/>
    <p:sldId id="261" r:id="rId8"/>
    <p:sldId id="273" r:id="rId9"/>
    <p:sldId id="262" r:id="rId10"/>
    <p:sldId id="263" r:id="rId11"/>
    <p:sldId id="264" r:id="rId12"/>
    <p:sldId id="267" r:id="rId13"/>
    <p:sldId id="268" r:id="rId14"/>
    <p:sldId id="269" r:id="rId15"/>
    <p:sldId id="274" r:id="rId16"/>
    <p:sldId id="275" r:id="rId17"/>
    <p:sldId id="276" r:id="rId18"/>
    <p:sldId id="277" r:id="rId19"/>
    <p:sldId id="278" r:id="rId20"/>
    <p:sldId id="282" r:id="rId21"/>
    <p:sldId id="279" r:id="rId22"/>
    <p:sldId id="270" r:id="rId23"/>
    <p:sldId id="271" r:id="rId24"/>
    <p:sldId id="280" r:id="rId25"/>
    <p:sldId id="283" r:id="rId26"/>
    <p:sldId id="284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Windows" initials="ПW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7D4A02"/>
    <a:srgbClr val="834715"/>
    <a:srgbClr val="824919"/>
    <a:srgbClr val="7F4C00"/>
    <a:srgbClr val="7F480A"/>
    <a:srgbClr val="F800F8"/>
    <a:srgbClr val="FF5900"/>
    <a:srgbClr val="00FF00"/>
    <a:srgbClr val="3B46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94711" autoAdjust="0"/>
  </p:normalViewPr>
  <p:slideViewPr>
    <p:cSldViewPr snapToGrid="0">
      <p:cViewPr varScale="1">
        <p:scale>
          <a:sx n="88" d="100"/>
          <a:sy n="88" d="100"/>
        </p:scale>
        <p:origin x="41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184F-3CDB-4778-AEB0-2994A76A1751}" type="datetimeFigureOut">
              <a:rPr lang="ru-RU" smtClean="0"/>
              <a:t>06.10.2018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3A603-A2E8-4BF5-BA4F-A5E834244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8316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184F-3CDB-4778-AEB0-2994A76A1751}" type="datetimeFigureOut">
              <a:rPr lang="ru-RU" smtClean="0"/>
              <a:t>06.10.2018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3A603-A2E8-4BF5-BA4F-A5E834244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2545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184F-3CDB-4778-AEB0-2994A76A1751}" type="datetimeFigureOut">
              <a:rPr lang="ru-RU" smtClean="0"/>
              <a:t>06.10.2018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3A603-A2E8-4BF5-BA4F-A5E834244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9001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184F-3CDB-4778-AEB0-2994A76A1751}" type="datetimeFigureOut">
              <a:rPr lang="ru-RU" smtClean="0"/>
              <a:t>06.10.2018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3A603-A2E8-4BF5-BA4F-A5E834244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3070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184F-3CDB-4778-AEB0-2994A76A1751}" type="datetimeFigureOut">
              <a:rPr lang="ru-RU" smtClean="0"/>
              <a:t>06.10.2018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3A603-A2E8-4BF5-BA4F-A5E834244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5711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184F-3CDB-4778-AEB0-2994A76A1751}" type="datetimeFigureOut">
              <a:rPr lang="ru-RU" smtClean="0"/>
              <a:t>06.10.2018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3A603-A2E8-4BF5-BA4F-A5E834244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6064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184F-3CDB-4778-AEB0-2994A76A1751}" type="datetimeFigureOut">
              <a:rPr lang="ru-RU" smtClean="0"/>
              <a:t>06.10.2018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3A603-A2E8-4BF5-BA4F-A5E834244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0473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184F-3CDB-4778-AEB0-2994A76A1751}" type="datetimeFigureOut">
              <a:rPr lang="ru-RU" smtClean="0"/>
              <a:t>06.10.2018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3A603-A2E8-4BF5-BA4F-A5E834244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6247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184F-3CDB-4778-AEB0-2994A76A1751}" type="datetimeFigureOut">
              <a:rPr lang="ru-RU" smtClean="0"/>
              <a:t>06.10.2018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3A603-A2E8-4BF5-BA4F-A5E834244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0041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184F-3CDB-4778-AEB0-2994A76A1751}" type="datetimeFigureOut">
              <a:rPr lang="ru-RU" smtClean="0"/>
              <a:t>06.10.2018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3A603-A2E8-4BF5-BA4F-A5E834244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5573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184F-3CDB-4778-AEB0-2994A76A1751}" type="datetimeFigureOut">
              <a:rPr lang="ru-RU" smtClean="0"/>
              <a:t>06.10.2018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3A603-A2E8-4BF5-BA4F-A5E834244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4715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2184F-3CDB-4778-AEB0-2994A76A1751}" type="datetimeFigureOut">
              <a:rPr lang="ru-RU" smtClean="0"/>
              <a:t>06.10.2018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3A603-A2E8-4BF5-BA4F-A5E834244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850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6.jpeg"/><Relationship Id="rId7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3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3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wmf"/><Relationship Id="rId5" Type="http://schemas.openxmlformats.org/officeDocument/2006/relationships/image" Target="../media/image49.jpeg"/><Relationship Id="rId10" Type="http://schemas.openxmlformats.org/officeDocument/2006/relationships/image" Target="../media/image3.png"/><Relationship Id="rId4" Type="http://schemas.openxmlformats.org/officeDocument/2006/relationships/image" Target="../media/image48.jpeg"/><Relationship Id="rId9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jpg"/><Relationship Id="rId7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8877" y="435709"/>
            <a:ext cx="10515600" cy="1656861"/>
          </a:xfr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ВОДНЫЕ РЕСУРСЫ РОССИЙСКОГО ДАЛЬНЕГО ВОСТОКА; ПРОБЛЕМЫ КОМПЛЕКСНОГО ИСПОЛЬЗОВАНИЯ И     УПРАВЛЕНИЯ  </a:t>
            </a:r>
            <a:br>
              <a:rPr lang="ru-RU" sz="3200" b="1" i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3200" b="1" i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(НА ПРИМЕРЕ АМУРСКОГО БАССЕЙНА)</a:t>
            </a:r>
            <a:endParaRPr lang="ru-RU" sz="3200" b="1" i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2" descr="Федеральное агентство водных ресурсов Амурское бассейновое водное управл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4" y="129520"/>
            <a:ext cx="324037" cy="32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86" y="574944"/>
            <a:ext cx="246132" cy="254429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6" name="TextBox 5"/>
          <p:cNvSpPr txBox="1"/>
          <p:nvPr/>
        </p:nvSpPr>
        <p:spPr>
          <a:xfrm>
            <a:off x="9582150" y="5944969"/>
            <a:ext cx="2587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Н.Н. </a:t>
            </a:r>
            <a:r>
              <a:rPr lang="ru-RU" sz="3600" b="1" i="1" dirty="0" err="1" smtClean="0">
                <a:solidFill>
                  <a:schemeClr val="bg1"/>
                </a:solidFill>
                <a:latin typeface="Calibri Light" panose="020F0302020204030204" pitchFamily="34" charset="0"/>
              </a:rPr>
              <a:t>Бортин</a:t>
            </a:r>
            <a:endParaRPr lang="ru-RU" sz="3600" b="1" i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0168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5" y="114298"/>
            <a:ext cx="5789771" cy="293269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64925" y="2677661"/>
            <a:ext cx="5786735" cy="36933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Защитная дамба,</a:t>
            </a:r>
            <a:r>
              <a:rPr lang="en-US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Приморский край, </a:t>
            </a:r>
            <a:r>
              <a:rPr lang="ru-RU" b="1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Чугуевский</a:t>
            </a:r>
            <a:r>
              <a:rPr lang="ru-RU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район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5" y="3264551"/>
            <a:ext cx="5789771" cy="347436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112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4925" y="6092587"/>
            <a:ext cx="5789771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Сброс сточных вод, о. Сахалин,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река Черная речка</a:t>
            </a:r>
            <a:endParaRPr lang="ru-RU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4300"/>
            <a:ext cx="5854700" cy="29326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112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096000" y="2677662"/>
            <a:ext cx="5854700" cy="36933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Портовые сооружения, г</a:t>
            </a:r>
            <a:r>
              <a:rPr lang="en-US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r>
              <a:rPr lang="ru-RU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Хабаровск</a:t>
            </a:r>
            <a:endParaRPr lang="ru-RU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3259771"/>
            <a:ext cx="5854699" cy="347914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6095999" y="6057899"/>
            <a:ext cx="5854699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Артемовское </a:t>
            </a:r>
            <a:r>
              <a:rPr lang="ru-RU" b="1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водогранилище</a:t>
            </a:r>
            <a:r>
              <a:rPr lang="ru-RU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с. </a:t>
            </a:r>
            <a:r>
              <a:rPr lang="ru-RU" b="1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Многоудобное</a:t>
            </a:r>
            <a:r>
              <a:rPr lang="ru-RU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Приморский край</a:t>
            </a:r>
          </a:p>
        </p:txBody>
      </p:sp>
      <p:pic>
        <p:nvPicPr>
          <p:cNvPr id="15" name="Picture 2" descr="Федеральное агентство водных ресурсов Амурское бассейновое водное управлени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4" y="129520"/>
            <a:ext cx="324037" cy="32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86" y="574944"/>
            <a:ext cx="246132" cy="254429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2295848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99178" y="1882532"/>
            <a:ext cx="10193643" cy="4401205"/>
          </a:xfrm>
          <a:prstGeom prst="rect">
            <a:avLst/>
          </a:prstGeom>
          <a:gradFill>
            <a:gsLst>
              <a:gs pos="0">
                <a:schemeClr val="accent4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I. </a:t>
            </a:r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            Из-за </a:t>
            </a:r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недостаточности финансирования эксплуатационных мероприятий </a:t>
            </a:r>
            <a:endParaRPr lang="en-US" sz="2000" b="1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повышается риск</a:t>
            </a:r>
            <a:r>
              <a:rPr lang="en-US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аварий напорных сооружений и сопутствующих им бедствий</a:t>
            </a:r>
            <a:r>
              <a:rPr lang="en-US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ru-RU" sz="2000" b="1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</a:p>
          <a:p>
            <a:endParaRPr lang="ru-RU" sz="2000" b="1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необходимо повысить надежность и безопасность гидротехнических сооружений</a:t>
            </a:r>
            <a:endParaRPr lang="en-US" sz="2000" b="1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ru-RU" sz="2000" b="1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ru-RU" sz="2000" b="1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r>
              <a:rPr lang="en-US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II. </a:t>
            </a:r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           В </a:t>
            </a:r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результате хозяйственной деятельности в бассейнах рек, в сопровождении </a:t>
            </a:r>
            <a:endParaRPr lang="en-US" sz="2000" b="1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эрозионно-дефляционных</a:t>
            </a:r>
            <a:r>
              <a:rPr lang="en-US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процессов и загрязнения вод, происходит деградация</a:t>
            </a:r>
            <a:endParaRPr lang="en-US" sz="2000" b="1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экосистем </a:t>
            </a:r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водных объектов </a:t>
            </a:r>
          </a:p>
          <a:p>
            <a:endParaRPr lang="ru-RU" sz="2000" b="1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основная задача  - </a:t>
            </a:r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охрана водных объектов от загрязнения и</a:t>
            </a:r>
            <a:r>
              <a:rPr lang="ru-RU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восстановление </a:t>
            </a:r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         деградирующих </a:t>
            </a:r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водных экосистем</a:t>
            </a:r>
            <a:endParaRPr lang="ru-RU" sz="2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 rot="5400000">
            <a:off x="5728448" y="2746882"/>
            <a:ext cx="493347" cy="24175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 rot="5400000">
            <a:off x="5728448" y="5172583"/>
            <a:ext cx="493347" cy="24175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Федеральное агентство водных ресурсов Амурское бассейновое водное управл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4" y="129520"/>
            <a:ext cx="324037" cy="32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86" y="574944"/>
            <a:ext cx="246132" cy="254429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9412885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91766" y="6137305"/>
            <a:ext cx="10137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B0F0"/>
                </a:solidFill>
              </a:rPr>
              <a:t>Японское</a:t>
            </a:r>
          </a:p>
          <a:p>
            <a:r>
              <a:rPr lang="ru-RU" sz="1600" dirty="0" smtClean="0">
                <a:solidFill>
                  <a:srgbClr val="00B0F0"/>
                </a:solidFill>
              </a:rPr>
              <a:t> море</a:t>
            </a:r>
            <a:endParaRPr lang="ru-RU" sz="1600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457" y="379716"/>
            <a:ext cx="9204243" cy="584775"/>
          </a:xfrm>
          <a:prstGeom prst="rect">
            <a:avLst/>
          </a:prstGeom>
          <a:gradFill>
            <a:gsLst>
              <a:gs pos="0">
                <a:schemeClr val="accent4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Особенностью южной части региона является наличие границы между РФ и КНР, протяженность которой</a:t>
            </a:r>
          </a:p>
          <a:p>
            <a:pPr algn="ctr"/>
            <a:r>
              <a:rPr lang="ru-RU" sz="1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по р. Амур, ее притокам (</a:t>
            </a:r>
            <a:r>
              <a:rPr lang="ru-RU" sz="1600" b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Аргунь</a:t>
            </a:r>
            <a:r>
              <a:rPr lang="ru-RU" sz="1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, Уссури, </a:t>
            </a:r>
            <a:r>
              <a:rPr lang="ru-RU" sz="1600" b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Сунгач</a:t>
            </a:r>
            <a:r>
              <a:rPr lang="ru-RU" sz="1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) и по акватории оз. </a:t>
            </a:r>
            <a:r>
              <a:rPr lang="ru-RU" sz="1600" b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Ханка</a:t>
            </a:r>
            <a:r>
              <a:rPr lang="ru-RU" sz="1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составляет 3570 км </a:t>
            </a:r>
            <a:endParaRPr lang="ru-RU" sz="1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570827" y="2246963"/>
            <a:ext cx="5775267" cy="4337122"/>
            <a:chOff x="964659" y="276292"/>
            <a:chExt cx="7278414" cy="4755230"/>
          </a:xfrm>
        </p:grpSpPr>
        <p:pic>
          <p:nvPicPr>
            <p:cNvPr id="1026" name="Picture 2" descr="Ð Ð¾ÑÑÐ¸Ð¹ÑÐºÐ¸Ð¹ Ð³Ð¾ÑÐ¾Ð´ ÐÐ»Ð°Ð³Ð¾Ð²ÐµÑÐµÐ½ÑÐº Ð¸ ÐºÐ¸ÑÐ°Ð¹ÑÐºÐ¸Ð¹ Ð³Ð¾ÑÐ¾Ð´ Ð¥ÑÐ¹ÑÑ Ð½Ð° Ð´ÑÑÐ³Ð¾Ð¼ Ð±ÐµÑÐµÐ³Ñ ÐÐ¼ÑÑÐ°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49"/>
            <a:stretch/>
          </p:blipFill>
          <p:spPr bwMode="auto">
            <a:xfrm>
              <a:off x="964659" y="276292"/>
              <a:ext cx="7278414" cy="4755230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964659" y="4624896"/>
              <a:ext cx="2565800" cy="371191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Calibri Light" panose="020F0302020204030204" pitchFamily="34" charset="0"/>
                  <a:cs typeface="Calibri Light" panose="020F0302020204030204" pitchFamily="34" charset="0"/>
                </a:rPr>
                <a:t>РФ, г. Благовещенск</a:t>
              </a:r>
              <a:endParaRPr lang="ru-RU" sz="16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877124" y="303382"/>
              <a:ext cx="2145037" cy="33855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latin typeface="Calibri Light" panose="020F0302020204030204" pitchFamily="34" charset="0"/>
                  <a:cs typeface="Calibri Light" panose="020F0302020204030204" pitchFamily="34" charset="0"/>
                </a:rPr>
                <a:t>Китай, </a:t>
              </a:r>
              <a:r>
                <a:rPr lang="ru-RU" sz="1600" dirty="0" err="1" smtClean="0">
                  <a:latin typeface="Calibri Light" panose="020F0302020204030204" pitchFamily="34" charset="0"/>
                  <a:cs typeface="Calibri Light" panose="020F0302020204030204" pitchFamily="34" charset="0"/>
                </a:rPr>
                <a:t>г.Хэйхэ</a:t>
              </a:r>
              <a:endParaRPr lang="ru-RU" sz="16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483515" y="3228945"/>
              <a:ext cx="1108256" cy="371191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р</a:t>
              </a:r>
              <a:r>
                <a:rPr lang="ru-RU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. Амур</a:t>
              </a:r>
              <a:endPara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54" y="2425008"/>
            <a:ext cx="5157579" cy="348915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7712049" y="3220222"/>
            <a:ext cx="745659" cy="33855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Китай</a:t>
            </a:r>
            <a:endParaRPr lang="ru-RU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359727" y="5474296"/>
            <a:ext cx="2278966" cy="33855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Российская Федерация</a:t>
            </a:r>
            <a:endParaRPr lang="ru-RU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5" name="Picture 2" descr="Федеральное агентство водных ресурсов Амурское бассейновое водное управл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4" y="129520"/>
            <a:ext cx="324037" cy="32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86" y="574944"/>
            <a:ext cx="246132" cy="254429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3320408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37237" y="1694528"/>
            <a:ext cx="9017977" cy="3231654"/>
          </a:xfrm>
          <a:prstGeom prst="rect">
            <a:avLst/>
          </a:prstGeom>
          <a:gradFill>
            <a:gsLst>
              <a:gs pos="0">
                <a:schemeClr val="accent4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Доля КНР в общем сбросе сточных вод и загрязняющих веществ в: </a:t>
            </a:r>
          </a:p>
          <a:p>
            <a:endParaRPr lang="ru-RU" sz="2000" b="1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р. Амур (бассейн Охотского моря)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реки Раздольная и Туманная (бассейн Японского моря)</a:t>
            </a:r>
          </a:p>
          <a:p>
            <a:endParaRPr lang="ru-RU" sz="2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ru-RU" sz="2000" b="1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В сложившейся ситуации требуется координация усилий между РФ и КНР по планированию и реализации комплекса мер, направленных на снижение антропогенной нагрузки, и организации взаимообмена информацией о состоянии водных объектов</a:t>
            </a:r>
            <a:endParaRPr lang="ru-RU" sz="2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Правая фигурная скобка 3"/>
          <p:cNvSpPr/>
          <p:nvPr/>
        </p:nvSpPr>
        <p:spPr>
          <a:xfrm>
            <a:off x="8704384" y="2514600"/>
            <a:ext cx="155448" cy="914400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35678" y="2710190"/>
            <a:ext cx="1550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65…80</a:t>
            </a:r>
            <a:r>
              <a:rPr lang="ru-RU" sz="2800" b="1" dirty="0" smtClean="0">
                <a:solidFill>
                  <a:srgbClr val="FF0000"/>
                </a:solidFill>
              </a:rPr>
              <a:t>%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9" name="Picture 2" descr="Федеральное агентство водных ресурсов Амурское бассейновое водное управл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4" y="129520"/>
            <a:ext cx="324037" cy="32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86" y="574944"/>
            <a:ext cx="246132" cy="254429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6220200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09856" y="323512"/>
            <a:ext cx="10329326" cy="1938992"/>
          </a:xfrm>
          <a:prstGeom prst="rect">
            <a:avLst/>
          </a:prstGeom>
          <a:gradFill>
            <a:gsLst>
              <a:gs pos="0">
                <a:schemeClr val="accent4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Из вышеизложенного следует, что пресноводная система Российского Дальнего Востока</a:t>
            </a:r>
          </a:p>
          <a:p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располагает огромным водно-ресурсным потенциалом. Вместе с тем:</a:t>
            </a:r>
            <a:endParaRPr lang="ru-RU" sz="2000" b="1" dirty="0" smtClean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Крайняя неравномерность годового и внутригодового распределения стока;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Частные наводнения;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Значительные антропогенные нагрузки на ландшафты водосборов приводят к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загрязнению и деградации водных экосистем</a:t>
            </a:r>
            <a:endParaRPr lang="ru-RU" sz="2000" b="1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4928" y="2964130"/>
            <a:ext cx="11835102" cy="2862322"/>
          </a:xfrm>
          <a:prstGeom prst="rect">
            <a:avLst/>
          </a:prstGeom>
          <a:gradFill>
            <a:gsLst>
              <a:gs pos="0">
                <a:schemeClr val="accent4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Для решения вышеперечисленных водохозяйственных проблем на региональном уровне необходимо</a:t>
            </a:r>
          </a:p>
          <a:p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сосредоточить усилия на решении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задач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по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Защите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территории от вредного воздействия вод;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Устранению дефицита питьевой воды;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Безопасности гидротехнических сооружений;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Восстановлению деградирующих водных объектов;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Нейтрализации негативных последствий от воздействий на трансграничные водные объекты;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Оптимизации системы мониторинга водных объектов для управления водохозяйственными </a:t>
            </a:r>
          </a:p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комплексами в бассейнах рек.</a:t>
            </a:r>
          </a:p>
        </p:txBody>
      </p:sp>
      <p:pic>
        <p:nvPicPr>
          <p:cNvPr id="7" name="Picture 2" descr="Федеральное агентство водных ресурсов Амурское бассейновое водное управл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4" y="129520"/>
            <a:ext cx="324037" cy="32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86" y="574944"/>
            <a:ext cx="246132" cy="254429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41090808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-108857"/>
            <a:ext cx="1295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6982" y="232311"/>
            <a:ext cx="6130067" cy="1569660"/>
          </a:xfrm>
          <a:prstGeom prst="rect">
            <a:avLst/>
          </a:prstGeom>
          <a:gradFill>
            <a:gsLst>
              <a:gs pos="85000">
                <a:schemeClr val="tx2">
                  <a:lumMod val="20000"/>
                  <a:lumOff val="80000"/>
                </a:schemeClr>
              </a:gs>
              <a:gs pos="95628">
                <a:schemeClr val="bg2"/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Таким образом ключевыми проблемами </a:t>
            </a:r>
            <a:r>
              <a:rPr lang="ru-RU" sz="1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бассейнов </a:t>
            </a:r>
            <a:r>
              <a:rPr lang="ru-RU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рек ДВ являются</a:t>
            </a:r>
            <a:r>
              <a:rPr lang="ru-RU" sz="1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  <a:endParaRPr lang="en-US" sz="1600" b="1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r>
              <a:rPr lang="ru-RU" sz="1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негативное </a:t>
            </a:r>
            <a:r>
              <a:rPr lang="ru-RU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воздействие вод (наводнения, русловые процессы</a:t>
            </a:r>
            <a:r>
              <a:rPr lang="ru-RU" sz="1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),</a:t>
            </a:r>
            <a:r>
              <a:rPr lang="ru-RU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ru-RU" sz="1600" b="1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r>
              <a:rPr lang="ru-RU" sz="1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экологическое </a:t>
            </a:r>
            <a:r>
              <a:rPr lang="ru-RU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состояние водных объектов, </a:t>
            </a:r>
            <a:endParaRPr lang="ru-RU" sz="1600" b="1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r>
              <a:rPr lang="ru-RU" sz="1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водообеспечение(локально</a:t>
            </a:r>
            <a:r>
              <a:rPr lang="ru-RU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) </a:t>
            </a:r>
            <a:r>
              <a:rPr lang="ru-RU" sz="1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и</a:t>
            </a:r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1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проблемы </a:t>
            </a:r>
            <a:r>
              <a:rPr lang="ru-RU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организационно-управленческого характера</a:t>
            </a:r>
            <a:r>
              <a:rPr lang="ru-RU" sz="1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algn="just"/>
            <a:r>
              <a:rPr lang="ru-RU" sz="16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Единственный путь решения данных проблем – </a:t>
            </a:r>
            <a:r>
              <a:rPr lang="ru-RU" sz="1600" b="1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программно-целевой</a:t>
            </a:r>
            <a:endParaRPr lang="ru-RU" sz="1600" b="1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7071" y="1686753"/>
            <a:ext cx="2901295" cy="4524315"/>
          </a:xfrm>
          <a:prstGeom prst="rect">
            <a:avLst/>
          </a:prstGeom>
          <a:gradFill>
            <a:gsLst>
              <a:gs pos="85000">
                <a:schemeClr val="tx2">
                  <a:lumMod val="20000"/>
                  <a:lumOff val="80000"/>
                </a:schemeClr>
              </a:gs>
              <a:gs pos="95628">
                <a:schemeClr val="bg2"/>
              </a:gs>
              <a:gs pos="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В </a:t>
            </a:r>
            <a:r>
              <a:rPr lang="ru-RU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РФ законодательно вопросы использования и охраны водных </a:t>
            </a:r>
            <a:r>
              <a:rPr lang="ru-RU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ресурсов определены </a:t>
            </a:r>
            <a:r>
              <a:rPr lang="ru-RU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Водным кодексом, где применение программно-целевого </a:t>
            </a:r>
            <a:r>
              <a:rPr lang="ru-RU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метода предусмотрено </a:t>
            </a:r>
            <a:r>
              <a:rPr lang="ru-RU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при разработке Схем комплексного использования и </a:t>
            </a:r>
            <a:r>
              <a:rPr lang="ru-RU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охраны </a:t>
            </a:r>
            <a:r>
              <a:rPr lang="ru-RU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водных объектов (СКИОВО, включая НДВ), в том числе и </a:t>
            </a:r>
            <a:r>
              <a:rPr lang="ru-RU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трансграничных </a:t>
            </a:r>
            <a:r>
              <a:rPr lang="ru-RU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-  как </a:t>
            </a:r>
            <a:r>
              <a:rPr lang="ru-RU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инструмента интегрированного </a:t>
            </a:r>
            <a:r>
              <a:rPr lang="ru-RU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управления речными бассейнами. Именно в </a:t>
            </a:r>
            <a:r>
              <a:rPr lang="ru-RU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СКИОВО устанавливаются </a:t>
            </a:r>
            <a:r>
              <a:rPr lang="ru-RU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параметры допустимых воздействий на водные </a:t>
            </a:r>
            <a:r>
              <a:rPr lang="ru-RU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объекты.</a:t>
            </a:r>
            <a:endParaRPr lang="ru-RU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95494" y="2199382"/>
            <a:ext cx="3281806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Реализацию СКИОВО рассмотрим на примере Амурского бассейна</a:t>
            </a:r>
            <a:endParaRPr lang="ru-RU" sz="1600" b="1" i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" name="Picture 2" descr="Федеральное агентство водных ресурсов Амурское бассейновое водное управл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4" y="129520"/>
            <a:ext cx="324037" cy="32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86" y="574944"/>
            <a:ext cx="246132" cy="254429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4651977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tx2">
                <a:lumMod val="20000"/>
                <a:lumOff val="80000"/>
              </a:schemeClr>
            </a:gs>
            <a:gs pos="95628">
              <a:schemeClr val="bg2"/>
            </a:gs>
            <a:gs pos="0">
              <a:schemeClr val="accent2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57300" y="115888"/>
            <a:ext cx="10934700" cy="768350"/>
          </a:xfrm>
          <a:gradFill>
            <a:gsLst>
              <a:gs pos="85000">
                <a:schemeClr val="accent4">
                  <a:lumMod val="60000"/>
                  <a:lumOff val="40000"/>
                </a:schemeClr>
              </a:gs>
              <a:gs pos="95628">
                <a:schemeClr val="bg2"/>
              </a:gs>
              <a:gs pos="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>
              <a:defRPr/>
            </a:pPr>
            <a:r>
              <a:rPr lang="ru-RU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Ключевые проблемы в бассейне </a:t>
            </a:r>
            <a:r>
              <a:rPr lang="ru-RU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реки </a:t>
            </a:r>
            <a:r>
              <a:rPr lang="ru-RU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Амур: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082675"/>
            <a:ext cx="9037638" cy="479425"/>
          </a:xfrm>
          <a:gradFill>
            <a:gsLst>
              <a:gs pos="85000">
                <a:schemeClr val="accent4">
                  <a:lumMod val="60000"/>
                  <a:lumOff val="40000"/>
                </a:schemeClr>
              </a:gs>
              <a:gs pos="95628">
                <a:schemeClr val="bg2"/>
              </a:gs>
              <a:gs pos="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2500" lnSpcReduction="20000"/>
          </a:bodyPr>
          <a:lstStyle/>
          <a:p>
            <a:pPr marL="533400" indent="-533400" algn="ctr">
              <a:buNone/>
            </a:pP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Наводнения и русловые </a:t>
            </a: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процессы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458" y="1761344"/>
            <a:ext cx="5331191" cy="490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139" y="1761344"/>
            <a:ext cx="5884461" cy="490831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2" descr="Федеральное агентство водных ресурсов Амурское бассейновое водное управл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4" y="129520"/>
            <a:ext cx="324037" cy="32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86" y="574944"/>
            <a:ext cx="246132" cy="254429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0479466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tx2">
                <a:lumMod val="20000"/>
                <a:lumOff val="80000"/>
              </a:schemeClr>
            </a:gs>
            <a:gs pos="95628">
              <a:schemeClr val="bg2"/>
            </a:gs>
            <a:gs pos="0">
              <a:schemeClr val="accent2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49225"/>
            <a:ext cx="9037638" cy="479425"/>
          </a:xfrm>
          <a:gradFill>
            <a:gsLst>
              <a:gs pos="85000">
                <a:schemeClr val="accent4">
                  <a:lumMod val="60000"/>
                  <a:lumOff val="40000"/>
                </a:schemeClr>
              </a:gs>
              <a:gs pos="95628">
                <a:schemeClr val="bg2"/>
              </a:gs>
              <a:gs pos="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2500" lnSpcReduction="20000"/>
          </a:bodyPr>
          <a:lstStyle/>
          <a:p>
            <a:pPr marL="533400" indent="-533400" algn="ctr">
              <a:buNone/>
            </a:pP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Устойчивое </a:t>
            </a:r>
            <a:r>
              <a:rPr lang="ru-RU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водообеспечение</a:t>
            </a: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(локально)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0" y="3729635"/>
            <a:ext cx="5984015" cy="294455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5"/>
          <a:stretch/>
        </p:blipFill>
        <p:spPr>
          <a:xfrm>
            <a:off x="153044" y="723554"/>
            <a:ext cx="5638156" cy="286771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4" y="3729634"/>
            <a:ext cx="5638156" cy="294455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0" y="719756"/>
            <a:ext cx="5984014" cy="287151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" name="Picture 2" descr="Федеральное агентство водных ресурсов Амурское бассейновое водное управлени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4" y="129520"/>
            <a:ext cx="324037" cy="32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86" y="574944"/>
            <a:ext cx="246132" cy="254429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2128003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tx2">
                <a:lumMod val="20000"/>
                <a:lumOff val="80000"/>
              </a:schemeClr>
            </a:gs>
            <a:gs pos="95628">
              <a:schemeClr val="bg2"/>
            </a:gs>
            <a:gs pos="0">
              <a:schemeClr val="accent2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529381" y="0"/>
            <a:ext cx="9036496" cy="479266"/>
          </a:xfrm>
          <a:prstGeom prst="rect">
            <a:avLst/>
          </a:prstGeom>
          <a:gradFill>
            <a:gsLst>
              <a:gs pos="85000">
                <a:schemeClr val="accent4">
                  <a:lumMod val="60000"/>
                  <a:lumOff val="40000"/>
                </a:schemeClr>
              </a:gs>
              <a:gs pos="95628">
                <a:schemeClr val="bg2"/>
              </a:gs>
              <a:gs pos="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indent="-533400" algn="ctr">
              <a:buFont typeface="Arial" panose="020B0604020202020204" pitchFamily="34" charset="0"/>
              <a:buNone/>
            </a:pP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Антропогенное загрязнение водных объектов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93578"/>
            <a:ext cx="5772150" cy="301386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796372"/>
            <a:ext cx="5772150" cy="296758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979" y="693578"/>
            <a:ext cx="5820521" cy="301386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979" y="3796372"/>
            <a:ext cx="5820521" cy="296758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2" descr="Федеральное агентство водных ресурсов Амурское бассейновое водное управлени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4" y="129520"/>
            <a:ext cx="324037" cy="32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86" y="574944"/>
            <a:ext cx="246132" cy="254429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2586400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4">
                <a:lumMod val="60000"/>
                <a:lumOff val="40000"/>
              </a:schemeClr>
            </a:gs>
            <a:gs pos="95628">
              <a:schemeClr val="bg2"/>
            </a:gs>
            <a:gs pos="0">
              <a:schemeClr val="accent2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529381" y="394107"/>
            <a:ext cx="9036496" cy="1085850"/>
          </a:xfrm>
          <a:prstGeom prst="rect">
            <a:avLst/>
          </a:prstGeom>
          <a:gradFill>
            <a:gsLst>
              <a:gs pos="85000">
                <a:schemeClr val="accent4">
                  <a:lumMod val="60000"/>
                  <a:lumOff val="40000"/>
                </a:schemeClr>
              </a:gs>
              <a:gs pos="95628">
                <a:schemeClr val="bg2"/>
              </a:gs>
              <a:gs pos="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indent="-533400" algn="ctr">
              <a:buFont typeface="Arial" panose="020B0604020202020204" pitchFamily="34" charset="0"/>
              <a:buNone/>
            </a:pP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4. Управление водохозяйственным комплексом (ВХК) в бассейнах рек российской части Амурского бассейна</a:t>
            </a:r>
          </a:p>
        </p:txBody>
      </p:sp>
      <p:grpSp>
        <p:nvGrpSpPr>
          <p:cNvPr id="7" name="Group 3"/>
          <p:cNvGrpSpPr>
            <a:grpSpLocks noChangeAspect="1"/>
          </p:cNvGrpSpPr>
          <p:nvPr/>
        </p:nvGrpSpPr>
        <p:grpSpPr bwMode="auto">
          <a:xfrm>
            <a:off x="365887" y="2132855"/>
            <a:ext cx="10580958" cy="3932650"/>
            <a:chOff x="2410" y="3937"/>
            <a:chExt cx="7626" cy="3353"/>
          </a:xfrm>
          <a:solidFill>
            <a:schemeClr val="bg2">
              <a:lumMod val="60000"/>
              <a:lumOff val="40000"/>
            </a:schemeClr>
          </a:solidFill>
        </p:grpSpPr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5387" y="3937"/>
              <a:ext cx="3246" cy="836"/>
            </a:xfrm>
            <a:prstGeom prst="rect">
              <a:avLst/>
            </a:prstGeom>
            <a:grp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ru-RU" sz="1600" b="1" dirty="0" smtClean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/>
              <a:r>
                <a:rPr lang="ru-RU" sz="1600" b="1" dirty="0" smtClean="0">
                  <a:latin typeface="Calibri Light" panose="020F0302020204030204" pitchFamily="34" charset="0"/>
                  <a:cs typeface="Calibri Light" panose="020F0302020204030204" pitchFamily="34" charset="0"/>
                </a:rPr>
                <a:t>Водохозяйственный </a:t>
              </a:r>
              <a:r>
                <a:rPr lang="ru-RU" sz="16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комплекс</a:t>
              </a:r>
            </a:p>
            <a:p>
              <a:pPr algn="ctr"/>
              <a:r>
                <a:rPr lang="ru-RU" sz="16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(</a:t>
              </a:r>
              <a:r>
                <a:rPr lang="ru-RU" sz="1600" b="1" dirty="0" smtClean="0">
                  <a:latin typeface="Calibri Light" panose="020F0302020204030204" pitchFamily="34" charset="0"/>
                  <a:cs typeface="Calibri Light" panose="020F0302020204030204" pitchFamily="34" charset="0"/>
                </a:rPr>
                <a:t>ВХК)</a:t>
              </a:r>
              <a:endParaRPr lang="ru-RU" sz="16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2941" y="5191"/>
              <a:ext cx="2284" cy="836"/>
            </a:xfrm>
            <a:prstGeom prst="rect">
              <a:avLst/>
            </a:prstGeom>
            <a:grp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600" b="1" dirty="0" smtClean="0">
                  <a:latin typeface="Calibri Light" panose="020F0302020204030204" pitchFamily="34" charset="0"/>
                  <a:cs typeface="Calibri Light" panose="020F0302020204030204" pitchFamily="34" charset="0"/>
                </a:rPr>
                <a:t>Объекты</a:t>
              </a:r>
              <a:r>
                <a:rPr lang="ru-RU" sz="16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, предназначенные для использования и охраны водных ресурсов</a:t>
              </a:r>
              <a:endParaRPr lang="ru-RU" sz="16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5554" y="5165"/>
              <a:ext cx="2530" cy="837"/>
            </a:xfrm>
            <a:prstGeom prst="rect">
              <a:avLst/>
            </a:prstGeom>
            <a:grp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ru-RU" sz="1600" b="1" dirty="0" smtClean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/>
              <a:r>
                <a:rPr lang="ru-RU" sz="1600" b="1" dirty="0" err="1" smtClean="0">
                  <a:latin typeface="Calibri Light" panose="020F0302020204030204" pitchFamily="34" charset="0"/>
                  <a:cs typeface="Calibri Light" panose="020F0302020204030204" pitchFamily="34" charset="0"/>
                </a:rPr>
                <a:t>Противопаводковые</a:t>
              </a:r>
              <a:endParaRPr lang="ru-RU" sz="1600" b="1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/>
              <a:r>
                <a:rPr lang="ru-RU" sz="16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сооружения</a:t>
              </a:r>
              <a:endParaRPr lang="ru-RU" sz="16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2410" y="6613"/>
              <a:ext cx="1553" cy="677"/>
            </a:xfrm>
            <a:prstGeom prst="rect">
              <a:avLst/>
            </a:prstGeom>
            <a:grp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600" b="1" dirty="0" smtClean="0">
                  <a:latin typeface="Calibri Light" panose="020F0302020204030204" pitchFamily="34" charset="0"/>
                  <a:cs typeface="Calibri Light" panose="020F0302020204030204" pitchFamily="34" charset="0"/>
                </a:rPr>
                <a:t>Поверхностные </a:t>
              </a:r>
              <a:r>
                <a:rPr lang="ru-RU" sz="16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и подземные водозаборы</a:t>
              </a:r>
              <a:endParaRPr lang="ru-RU" sz="16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4034" y="6613"/>
              <a:ext cx="1808" cy="677"/>
            </a:xfrm>
            <a:prstGeom prst="rect">
              <a:avLst/>
            </a:prstGeom>
            <a:grp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6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Очистные сооружения и выпуски</a:t>
              </a:r>
            </a:p>
            <a:p>
              <a:pPr algn="ctr"/>
              <a:r>
                <a:rPr lang="ru-RU" sz="16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сточных вод</a:t>
              </a:r>
              <a:endParaRPr lang="ru-RU" sz="16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6056" y="6614"/>
              <a:ext cx="989" cy="67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ru-RU" sz="1600" b="1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/>
              <a:r>
                <a:rPr lang="ru-RU" sz="1600" b="1" dirty="0" smtClean="0">
                  <a:latin typeface="Calibri Light" panose="020F0302020204030204" pitchFamily="34" charset="0"/>
                  <a:cs typeface="Calibri Light" panose="020F0302020204030204" pitchFamily="34" charset="0"/>
                </a:rPr>
                <a:t>Пруды</a:t>
              </a:r>
              <a:endParaRPr lang="ru-RU" sz="16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7313" y="6611"/>
              <a:ext cx="1227" cy="678"/>
            </a:xfrm>
            <a:prstGeom prst="rect">
              <a:avLst/>
            </a:prstGeom>
            <a:grp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600" b="1" dirty="0" smtClean="0">
                  <a:latin typeface="Calibri Light" panose="020F0302020204030204" pitchFamily="34" charset="0"/>
                  <a:cs typeface="Calibri Light" panose="020F0302020204030204" pitchFamily="34" charset="0"/>
                </a:rPr>
                <a:t>Водо-</a:t>
              </a:r>
              <a:endParaRPr lang="ru-RU" sz="1600" b="1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/>
              <a:r>
                <a:rPr lang="ru-RU" sz="16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хранилища</a:t>
              </a:r>
              <a:endParaRPr lang="ru-RU" sz="16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5" name="Rectangle 12"/>
            <p:cNvSpPr>
              <a:spLocks noChangeArrowheads="1"/>
            </p:cNvSpPr>
            <p:nvPr/>
          </p:nvSpPr>
          <p:spPr bwMode="auto">
            <a:xfrm>
              <a:off x="8763" y="6614"/>
              <a:ext cx="1273" cy="67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600" b="1" dirty="0" smtClean="0">
                  <a:latin typeface="Calibri Light" panose="020F0302020204030204" pitchFamily="34" charset="0"/>
                  <a:cs typeface="Calibri Light" panose="020F0302020204030204" pitchFamily="34" charset="0"/>
                </a:rPr>
                <a:t>Дамбы </a:t>
              </a:r>
              <a:r>
                <a:rPr lang="ru-RU" sz="16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обвалования</a:t>
              </a:r>
              <a:endParaRPr lang="ru-RU" sz="16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7" name="Line 14"/>
            <p:cNvSpPr>
              <a:spLocks noChangeShapeType="1"/>
            </p:cNvSpPr>
            <p:nvPr/>
          </p:nvSpPr>
          <p:spPr bwMode="auto">
            <a:xfrm flipH="1">
              <a:off x="2693" y="6028"/>
              <a:ext cx="1694" cy="556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>
              <a:off x="4387" y="6028"/>
              <a:ext cx="847" cy="556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>
              <a:off x="4387" y="6028"/>
              <a:ext cx="2032" cy="557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0" name="Line 17"/>
            <p:cNvSpPr>
              <a:spLocks noChangeShapeType="1"/>
            </p:cNvSpPr>
            <p:nvPr/>
          </p:nvSpPr>
          <p:spPr bwMode="auto">
            <a:xfrm rot="21120000" flipH="1">
              <a:off x="7542" y="6027"/>
              <a:ext cx="310" cy="557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1" name="Line 18"/>
            <p:cNvSpPr>
              <a:spLocks noChangeShapeType="1"/>
            </p:cNvSpPr>
            <p:nvPr/>
          </p:nvSpPr>
          <p:spPr bwMode="auto">
            <a:xfrm rot="120000">
              <a:off x="7927" y="6027"/>
              <a:ext cx="1130" cy="557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 flipH="1">
              <a:off x="4680" y="4773"/>
              <a:ext cx="986" cy="418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3" name="Line 20"/>
            <p:cNvSpPr>
              <a:spLocks noChangeShapeType="1"/>
            </p:cNvSpPr>
            <p:nvPr/>
          </p:nvSpPr>
          <p:spPr bwMode="auto">
            <a:xfrm>
              <a:off x="6584" y="4773"/>
              <a:ext cx="234" cy="418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4" name="Line 21"/>
            <p:cNvSpPr>
              <a:spLocks noChangeShapeType="1"/>
            </p:cNvSpPr>
            <p:nvPr/>
          </p:nvSpPr>
          <p:spPr bwMode="auto">
            <a:xfrm>
              <a:off x="4875" y="6031"/>
              <a:ext cx="2724" cy="557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25" name="Rectangle 12"/>
          <p:cNvSpPr>
            <a:spLocks noChangeArrowheads="1"/>
          </p:cNvSpPr>
          <p:nvPr/>
        </p:nvSpPr>
        <p:spPr bwMode="auto">
          <a:xfrm>
            <a:off x="9000204" y="3573147"/>
            <a:ext cx="1626311" cy="97404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1600" b="1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ru-RU" sz="1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Портовые сооружения</a:t>
            </a:r>
            <a:endParaRPr lang="ru-RU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6" name="Line 18"/>
          <p:cNvSpPr>
            <a:spLocks noChangeShapeType="1"/>
          </p:cNvSpPr>
          <p:nvPr/>
        </p:nvSpPr>
        <p:spPr bwMode="auto">
          <a:xfrm rot="-1680000">
            <a:off x="8708805" y="2951923"/>
            <a:ext cx="504000" cy="792000"/>
          </a:xfrm>
          <a:prstGeom prst="line">
            <a:avLst/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29" name="Picture 2" descr="Федеральное агентство водных ресурсов Амурское бассейновое водное управл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4" y="129520"/>
            <a:ext cx="324037" cy="32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86" y="574944"/>
            <a:ext cx="246132" cy="254429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5648409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242653" y="44028"/>
            <a:ext cx="5821240" cy="804421"/>
          </a:xfrm>
          <a:gradFill flip="none" rotWithShape="1">
            <a:gsLst>
              <a:gs pos="100000">
                <a:schemeClr val="accent5">
                  <a:lumMod val="40000"/>
                  <a:lumOff val="60000"/>
                </a:schemeClr>
              </a:gs>
              <a:gs pos="0">
                <a:schemeClr val="accent4">
                  <a:lumMod val="97000"/>
                  <a:lumOff val="3000"/>
                </a:schemeClr>
              </a:gs>
              <a:gs pos="52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Дальневосточный регион</a:t>
            </a:r>
            <a:r>
              <a:rPr lang="ru-RU" sz="2400" b="1" dirty="0" smtClean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ru-RU" sz="2400" b="1" dirty="0">
              <a:solidFill>
                <a:srgbClr val="00B0F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15050" y="6293356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Японское</a:t>
            </a:r>
          </a:p>
          <a:p>
            <a:r>
              <a:rPr lang="ru-RU" sz="1600" b="1" dirty="0" smtClean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море</a:t>
            </a:r>
            <a:endParaRPr lang="ru-RU" sz="1600" b="1" dirty="0">
              <a:solidFill>
                <a:srgbClr val="00B0F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94809" y="3600042"/>
            <a:ext cx="14510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Охотское море</a:t>
            </a:r>
            <a:endParaRPr lang="ru-RU" sz="1600" b="1" dirty="0">
              <a:solidFill>
                <a:srgbClr val="00B0F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52067" y="1298118"/>
            <a:ext cx="11272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Берингово </a:t>
            </a:r>
          </a:p>
          <a:p>
            <a:r>
              <a:rPr lang="ru-RU" sz="1600" b="1" dirty="0" smtClean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море</a:t>
            </a:r>
            <a:endParaRPr lang="ru-RU" sz="1600" b="1" dirty="0">
              <a:solidFill>
                <a:srgbClr val="00B0F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89148" y="67705"/>
            <a:ext cx="10374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Чукотское</a:t>
            </a:r>
          </a:p>
          <a:p>
            <a:r>
              <a:rPr lang="ru-RU" sz="1600" b="1" dirty="0" smtClean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море</a:t>
            </a:r>
            <a:endParaRPr lang="ru-RU" sz="1600" b="1" dirty="0">
              <a:solidFill>
                <a:srgbClr val="00B0F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17438" y="882620"/>
            <a:ext cx="11381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Восточно-</a:t>
            </a:r>
          </a:p>
          <a:p>
            <a:r>
              <a:rPr lang="ru-RU" sz="1600" b="1" dirty="0" smtClean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Сибирское</a:t>
            </a:r>
          </a:p>
          <a:p>
            <a:r>
              <a:rPr lang="ru-RU" sz="1600" b="1" dirty="0" smtClean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море</a:t>
            </a:r>
            <a:endParaRPr lang="ru-RU" sz="1600" b="1" dirty="0">
              <a:solidFill>
                <a:srgbClr val="00B0F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32169" y="1422112"/>
            <a:ext cx="9909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Море </a:t>
            </a:r>
          </a:p>
          <a:p>
            <a:r>
              <a:rPr lang="ru-RU" sz="1600" b="1" dirty="0" smtClean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Лаптевых</a:t>
            </a:r>
            <a:endParaRPr lang="ru-RU" sz="1600" b="1" dirty="0">
              <a:solidFill>
                <a:srgbClr val="00B0F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1051" y="4268317"/>
            <a:ext cx="2561349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 </a:t>
            </a:r>
            <a:r>
              <a:rPr lang="ru-RU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его составе 9 субъектов РФ:</a:t>
            </a:r>
            <a:endParaRPr lang="ru-RU" sz="1600" b="1" i="1" dirty="0">
              <a:solidFill>
                <a:schemeClr val="tx1">
                  <a:lumMod val="95000"/>
                  <a:lumOff val="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1051" y="4970983"/>
            <a:ext cx="3669972" cy="1261884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= </a:t>
            </a:r>
            <a:r>
              <a:rPr lang="en-US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6</a:t>
            </a:r>
            <a: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,</a:t>
            </a:r>
            <a:r>
              <a:rPr lang="en-US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17</a:t>
            </a:r>
            <a: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млн.км</a:t>
            </a:r>
            <a:r>
              <a:rPr lang="ru-RU" b="1" baseline="30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</a:p>
          <a:p>
            <a: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(</a:t>
            </a:r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36%) территории </a:t>
            </a:r>
            <a: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РФ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Население</a:t>
            </a:r>
            <a: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 </a:t>
            </a:r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= 6,2 </a:t>
            </a:r>
            <a:r>
              <a:rPr lang="ru-RU" b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млн.чел</a:t>
            </a:r>
            <a:endParaRPr lang="ru-RU" b="1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(</a:t>
            </a:r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75,8% в городах)</a:t>
            </a:r>
            <a:endParaRPr lang="ru-RU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02445" y="4508082"/>
            <a:ext cx="12741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Сахалинская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область</a:t>
            </a:r>
            <a:endParaRPr lang="ru-RU" sz="16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32503" y="5986355"/>
            <a:ext cx="1335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Приморский </a:t>
            </a:r>
          </a:p>
          <a:p>
            <a:pPr algn="ctr"/>
            <a:r>
              <a:rPr lang="ru-RU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край</a:t>
            </a:r>
            <a:endParaRPr lang="ru-RU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33914" y="4800470"/>
            <a:ext cx="10620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Амурская </a:t>
            </a:r>
          </a:p>
          <a:p>
            <a:r>
              <a:rPr lang="ru-RU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область</a:t>
            </a:r>
            <a:endParaRPr lang="ru-RU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24006" y="3122988"/>
            <a:ext cx="1671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Республика Саха </a:t>
            </a:r>
          </a:p>
          <a:p>
            <a:pPr algn="ctr"/>
            <a:r>
              <a:rPr lang="ru-RU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(Якутия)</a:t>
            </a:r>
            <a:endParaRPr lang="ru-RU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09163" y="5054697"/>
            <a:ext cx="13094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Хабаровский</a:t>
            </a:r>
          </a:p>
          <a:p>
            <a:pPr algn="ctr"/>
            <a:r>
              <a:rPr lang="ru-RU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край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46765" y="2672307"/>
            <a:ext cx="13190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Магаданская</a:t>
            </a:r>
          </a:p>
          <a:p>
            <a:pPr algn="ctr"/>
            <a:r>
              <a:rPr lang="ru-RU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область</a:t>
            </a:r>
            <a:endParaRPr lang="ru-RU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68125" y="1743991"/>
            <a:ext cx="12072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Камчатский</a:t>
            </a:r>
          </a:p>
          <a:p>
            <a:pPr algn="ctr"/>
            <a:r>
              <a:rPr lang="ru-RU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край</a:t>
            </a:r>
            <a:endParaRPr lang="ru-RU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40989" y="700623"/>
            <a:ext cx="12804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Чукотский</a:t>
            </a:r>
          </a:p>
          <a:p>
            <a:r>
              <a:rPr lang="ru-RU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автономный</a:t>
            </a:r>
          </a:p>
          <a:p>
            <a:pPr algn="ctr"/>
            <a:r>
              <a:rPr lang="ru-RU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округ</a:t>
            </a:r>
            <a:endParaRPr lang="ru-RU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09163" y="5613630"/>
            <a:ext cx="535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ЕАО</a:t>
            </a:r>
            <a:endParaRPr lang="ru-RU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6" name="Picture 2" descr="Федеральное агентство водных ресурсов Амурское бассейновое водное управл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4" y="129520"/>
            <a:ext cx="324037" cy="32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86" y="574944"/>
            <a:ext cx="246132" cy="254429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6382446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5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500"/>
                            </p:stCondLst>
                            <p:childTnLst>
                              <p:par>
                                <p:cTn id="6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7" grpId="0"/>
      <p:bldP spid="18" grpId="0"/>
      <p:bldP spid="20" grpId="0"/>
      <p:bldP spid="21" grpId="0"/>
      <p:bldP spid="22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86"/>
            <a:ext cx="12192000" cy="68743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201" y="3222934"/>
            <a:ext cx="5231797" cy="3093154"/>
          </a:xfrm>
          <a:prstGeom prst="rect">
            <a:avLst/>
          </a:prstGeom>
          <a:gradFill>
            <a:gsLst>
              <a:gs pos="0">
                <a:srgbClr val="FFFF00"/>
              </a:gs>
              <a:gs pos="6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just"/>
            <a:r>
              <a:rPr lang="ru-RU" sz="15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Вследствие ряда причин в Дальневосточном регионе невозможно эффективное управление водными ресурсами:</a:t>
            </a:r>
          </a:p>
          <a:p>
            <a:endParaRPr lang="ru-RU" sz="1500" b="1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Информация о состоянии водных ресурсов и экосистем</a:t>
            </a:r>
          </a:p>
          <a:p>
            <a:r>
              <a:rPr lang="ru-RU" sz="15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рассредоточена по различным ведомствам;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Данные плохо сопрягаются по точности и качеству;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Взаимообмен информацией между ведомствами затруднен;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Отсутствует полноценная сеть наблюдений и банки данных</a:t>
            </a:r>
          </a:p>
          <a:p>
            <a:r>
              <a:rPr lang="ru-RU" sz="15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о гидрологическом, гидрохимическом, гидробиологическом </a:t>
            </a:r>
          </a:p>
          <a:p>
            <a:r>
              <a:rPr lang="ru-RU" sz="15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и</a:t>
            </a:r>
            <a:r>
              <a:rPr lang="ru-RU" sz="15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других состояниях водных объектов;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Нет кадастра источников неконтролируемого загрязнения вод;</a:t>
            </a:r>
          </a:p>
        </p:txBody>
      </p:sp>
      <p:sp>
        <p:nvSpPr>
          <p:cNvPr id="32" name="5-конечная звезда 31"/>
          <p:cNvSpPr/>
          <p:nvPr/>
        </p:nvSpPr>
        <p:spPr>
          <a:xfrm>
            <a:off x="5297373" y="4304286"/>
            <a:ext cx="204735" cy="165462"/>
          </a:xfrm>
          <a:prstGeom prst="star5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5502108" y="3782015"/>
            <a:ext cx="105509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/>
              <a:t>Пункты</a:t>
            </a:r>
          </a:p>
          <a:p>
            <a:r>
              <a:rPr lang="ru-RU" sz="800" dirty="0" smtClean="0"/>
              <a:t>гидрологических </a:t>
            </a:r>
          </a:p>
          <a:p>
            <a:r>
              <a:rPr lang="ru-RU" sz="800" dirty="0" smtClean="0"/>
              <a:t>наблюдений на</a:t>
            </a:r>
          </a:p>
          <a:p>
            <a:r>
              <a:rPr lang="ru-RU" sz="800" dirty="0" smtClean="0"/>
              <a:t>реках с </a:t>
            </a:r>
            <a:r>
              <a:rPr lang="ru-RU" sz="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отсутствием</a:t>
            </a:r>
          </a:p>
          <a:p>
            <a:r>
              <a:rPr lang="ru-RU" sz="800" dirty="0" smtClean="0"/>
              <a:t>или минимальной</a:t>
            </a:r>
          </a:p>
          <a:p>
            <a:r>
              <a:rPr lang="ru-RU" sz="800" dirty="0" smtClean="0"/>
              <a:t>антропогенной</a:t>
            </a:r>
          </a:p>
          <a:p>
            <a:r>
              <a:rPr lang="ru-RU" sz="800" dirty="0" smtClean="0"/>
              <a:t>нагрузкой на</a:t>
            </a:r>
          </a:p>
          <a:p>
            <a:r>
              <a:rPr lang="ru-RU" sz="800" dirty="0" smtClean="0"/>
              <a:t>водосборные</a:t>
            </a:r>
          </a:p>
          <a:p>
            <a:r>
              <a:rPr lang="ru-RU" sz="800" dirty="0" smtClean="0"/>
              <a:t>территории и русла</a:t>
            </a:r>
          </a:p>
          <a:p>
            <a:r>
              <a:rPr lang="ru-RU" sz="800" dirty="0" smtClean="0"/>
              <a:t>рек</a:t>
            </a:r>
            <a:endParaRPr lang="ru-RU" sz="800" dirty="0"/>
          </a:p>
        </p:txBody>
      </p:sp>
      <p:sp>
        <p:nvSpPr>
          <p:cNvPr id="33" name="5-конечная звезда 32"/>
          <p:cNvSpPr/>
          <p:nvPr/>
        </p:nvSpPr>
        <p:spPr>
          <a:xfrm>
            <a:off x="6557805" y="4181113"/>
            <a:ext cx="204735" cy="165462"/>
          </a:xfrm>
          <a:prstGeom prst="star5">
            <a:avLst/>
          </a:prstGeom>
          <a:solidFill>
            <a:srgbClr val="FF5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6762540" y="3816674"/>
            <a:ext cx="107433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/>
              <a:t>Пункты</a:t>
            </a:r>
          </a:p>
          <a:p>
            <a:r>
              <a:rPr lang="ru-RU" sz="800" dirty="0" smtClean="0"/>
              <a:t>гидрологических  и </a:t>
            </a:r>
          </a:p>
          <a:p>
            <a:r>
              <a:rPr lang="ru-RU" sz="800" dirty="0" smtClean="0"/>
              <a:t>гидрохимических</a:t>
            </a:r>
          </a:p>
          <a:p>
            <a:r>
              <a:rPr lang="ru-RU" sz="800" dirty="0" smtClean="0"/>
              <a:t>наблюдений на</a:t>
            </a:r>
          </a:p>
          <a:p>
            <a:r>
              <a:rPr lang="ru-RU" sz="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границах</a:t>
            </a:r>
            <a:r>
              <a:rPr lang="ru-RU" sz="800" dirty="0" smtClean="0"/>
              <a:t> ВХУ и на</a:t>
            </a:r>
          </a:p>
          <a:p>
            <a:r>
              <a:rPr lang="ru-RU" sz="800" dirty="0" smtClean="0"/>
              <a:t>границах субъектов</a:t>
            </a:r>
          </a:p>
          <a:p>
            <a:r>
              <a:rPr lang="ru-RU" sz="800" dirty="0" smtClean="0"/>
              <a:t>РФ в бассейне </a:t>
            </a:r>
          </a:p>
          <a:p>
            <a:r>
              <a:rPr lang="ru-RU" sz="800" dirty="0" smtClean="0"/>
              <a:t>р. Амур</a:t>
            </a:r>
            <a:endParaRPr lang="ru-RU" sz="800" dirty="0"/>
          </a:p>
        </p:txBody>
      </p:sp>
      <p:sp>
        <p:nvSpPr>
          <p:cNvPr id="34" name="5-конечная звезда 33"/>
          <p:cNvSpPr/>
          <p:nvPr/>
        </p:nvSpPr>
        <p:spPr>
          <a:xfrm>
            <a:off x="5316979" y="5655598"/>
            <a:ext cx="204735" cy="16546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/>
          <p:cNvSpPr txBox="1"/>
          <p:nvPr/>
        </p:nvSpPr>
        <p:spPr>
          <a:xfrm>
            <a:off x="5522709" y="5124526"/>
            <a:ext cx="12506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/>
              <a:t>Пункты</a:t>
            </a:r>
          </a:p>
          <a:p>
            <a:r>
              <a:rPr lang="ru-RU" sz="800" dirty="0" smtClean="0"/>
              <a:t>гидрологических </a:t>
            </a:r>
          </a:p>
          <a:p>
            <a:r>
              <a:rPr lang="ru-RU" sz="800" dirty="0" smtClean="0"/>
              <a:t>наблюдений на</a:t>
            </a:r>
          </a:p>
          <a:p>
            <a:r>
              <a:rPr lang="ru-RU" sz="800" dirty="0" smtClean="0"/>
              <a:t>(</a:t>
            </a:r>
            <a:r>
              <a:rPr lang="ru-RU" sz="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Согласно</a:t>
            </a:r>
            <a:r>
              <a:rPr lang="ru-RU" sz="800" dirty="0" smtClean="0"/>
              <a:t> заявкам</a:t>
            </a:r>
          </a:p>
          <a:p>
            <a:r>
              <a:rPr lang="ru-RU" sz="800" dirty="0" smtClean="0"/>
              <a:t>субъектов РФ в</a:t>
            </a:r>
          </a:p>
          <a:p>
            <a:r>
              <a:rPr lang="ru-RU" sz="800" dirty="0" smtClean="0"/>
              <a:t>бассейне р. Амур и</a:t>
            </a:r>
          </a:p>
          <a:p>
            <a:r>
              <a:rPr lang="ru-RU" sz="800" dirty="0" smtClean="0"/>
              <a:t>Программ мероприятий</a:t>
            </a:r>
          </a:p>
          <a:p>
            <a:r>
              <a:rPr lang="ru-RU" sz="800" dirty="0" smtClean="0"/>
              <a:t>региональных УГМС</a:t>
            </a:r>
          </a:p>
          <a:p>
            <a:r>
              <a:rPr lang="ru-RU" sz="800" dirty="0" smtClean="0"/>
              <a:t>с целью дальнейшего</a:t>
            </a:r>
          </a:p>
          <a:p>
            <a:r>
              <a:rPr lang="ru-RU" sz="800" dirty="0" smtClean="0"/>
              <a:t>развития мониторинга</a:t>
            </a:r>
          </a:p>
          <a:p>
            <a:r>
              <a:rPr lang="ru-RU" sz="800" dirty="0" smtClean="0"/>
              <a:t>водных объектов)</a:t>
            </a:r>
            <a:endParaRPr lang="ru-RU" sz="800" dirty="0"/>
          </a:p>
        </p:txBody>
      </p:sp>
      <p:sp>
        <p:nvSpPr>
          <p:cNvPr id="35" name="5-конечная звезда 34"/>
          <p:cNvSpPr/>
          <p:nvPr/>
        </p:nvSpPr>
        <p:spPr>
          <a:xfrm>
            <a:off x="6699840" y="5730132"/>
            <a:ext cx="204735" cy="165462"/>
          </a:xfrm>
          <a:prstGeom prst="star5">
            <a:avLst/>
          </a:prstGeom>
          <a:solidFill>
            <a:srgbClr val="F800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/>
          <p:cNvSpPr txBox="1"/>
          <p:nvPr/>
        </p:nvSpPr>
        <p:spPr>
          <a:xfrm>
            <a:off x="6905775" y="5212699"/>
            <a:ext cx="13789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/>
              <a:t>Пункты</a:t>
            </a:r>
          </a:p>
          <a:p>
            <a:r>
              <a:rPr lang="ru-RU" sz="800" dirty="0" smtClean="0"/>
              <a:t>гидрологических </a:t>
            </a:r>
          </a:p>
          <a:p>
            <a:r>
              <a:rPr lang="ru-RU" sz="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наблюдений</a:t>
            </a:r>
            <a:r>
              <a:rPr lang="ru-RU" sz="800" dirty="0" smtClean="0"/>
              <a:t> для</a:t>
            </a:r>
          </a:p>
          <a:p>
            <a:r>
              <a:rPr lang="ru-RU" sz="800" dirty="0" smtClean="0"/>
              <a:t>развития системы</a:t>
            </a:r>
          </a:p>
          <a:p>
            <a:r>
              <a:rPr lang="ru-RU" sz="800" dirty="0" smtClean="0"/>
              <a:t>мониторинга</a:t>
            </a:r>
          </a:p>
          <a:p>
            <a:r>
              <a:rPr lang="ru-RU" sz="800" dirty="0" smtClean="0"/>
              <a:t>трансграничных вод</a:t>
            </a:r>
          </a:p>
          <a:p>
            <a:r>
              <a:rPr lang="ru-RU" sz="800" dirty="0" smtClean="0"/>
              <a:t>и улучшения </a:t>
            </a:r>
          </a:p>
          <a:p>
            <a:r>
              <a:rPr lang="ru-RU" sz="800" dirty="0" smtClean="0"/>
              <a:t>экологической обстановки</a:t>
            </a:r>
          </a:p>
          <a:p>
            <a:r>
              <a:rPr lang="ru-RU" sz="800" dirty="0" smtClean="0"/>
              <a:t>в бассейне р. Амур</a:t>
            </a:r>
            <a:endParaRPr lang="ru-RU" sz="800" dirty="0"/>
          </a:p>
        </p:txBody>
      </p:sp>
      <p:sp>
        <p:nvSpPr>
          <p:cNvPr id="46" name="5-конечная звезда 45"/>
          <p:cNvSpPr/>
          <p:nvPr/>
        </p:nvSpPr>
        <p:spPr>
          <a:xfrm>
            <a:off x="1495621" y="1928558"/>
            <a:ext cx="204735" cy="165462"/>
          </a:xfrm>
          <a:prstGeom prst="star5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5-конечная звезда 46"/>
          <p:cNvSpPr/>
          <p:nvPr/>
        </p:nvSpPr>
        <p:spPr>
          <a:xfrm>
            <a:off x="9285173" y="2742186"/>
            <a:ext cx="204735" cy="165462"/>
          </a:xfrm>
          <a:prstGeom prst="star5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5-конечная звезда 47"/>
          <p:cNvSpPr/>
          <p:nvPr/>
        </p:nvSpPr>
        <p:spPr>
          <a:xfrm>
            <a:off x="9182805" y="3153595"/>
            <a:ext cx="204735" cy="165462"/>
          </a:xfrm>
          <a:prstGeom prst="star5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5-конечная звезда 48"/>
          <p:cNvSpPr/>
          <p:nvPr/>
        </p:nvSpPr>
        <p:spPr>
          <a:xfrm>
            <a:off x="8934049" y="2053194"/>
            <a:ext cx="248756" cy="196342"/>
          </a:xfrm>
          <a:prstGeom prst="star5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5-конечная звезда 49"/>
          <p:cNvSpPr/>
          <p:nvPr/>
        </p:nvSpPr>
        <p:spPr>
          <a:xfrm>
            <a:off x="10714748" y="3270523"/>
            <a:ext cx="207564" cy="150284"/>
          </a:xfrm>
          <a:prstGeom prst="star5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5-конечная звезда 50"/>
          <p:cNvSpPr/>
          <p:nvPr/>
        </p:nvSpPr>
        <p:spPr>
          <a:xfrm>
            <a:off x="10417900" y="3733943"/>
            <a:ext cx="204735" cy="165462"/>
          </a:xfrm>
          <a:prstGeom prst="star5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5-конечная звезда 51"/>
          <p:cNvSpPr/>
          <p:nvPr/>
        </p:nvSpPr>
        <p:spPr>
          <a:xfrm>
            <a:off x="10399200" y="4015651"/>
            <a:ext cx="204735" cy="165462"/>
          </a:xfrm>
          <a:prstGeom prst="star5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5-конечная звезда 52"/>
          <p:cNvSpPr/>
          <p:nvPr/>
        </p:nvSpPr>
        <p:spPr>
          <a:xfrm>
            <a:off x="9182805" y="6120309"/>
            <a:ext cx="244939" cy="157075"/>
          </a:xfrm>
          <a:prstGeom prst="star5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5-конечная звезда 53"/>
          <p:cNvSpPr/>
          <p:nvPr/>
        </p:nvSpPr>
        <p:spPr>
          <a:xfrm>
            <a:off x="7380874" y="1227867"/>
            <a:ext cx="204735" cy="165462"/>
          </a:xfrm>
          <a:prstGeom prst="star5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Rectangle 3"/>
          <p:cNvSpPr txBox="1">
            <a:spLocks noChangeArrowheads="1"/>
          </p:cNvSpPr>
          <p:nvPr/>
        </p:nvSpPr>
        <p:spPr>
          <a:xfrm>
            <a:off x="738554" y="0"/>
            <a:ext cx="10884877" cy="592161"/>
          </a:xfrm>
          <a:prstGeom prst="rect">
            <a:avLst/>
          </a:prstGeom>
          <a:gradFill>
            <a:gsLst>
              <a:gs pos="85000">
                <a:schemeClr val="accent4">
                  <a:lumMod val="60000"/>
                  <a:lumOff val="40000"/>
                </a:schemeClr>
              </a:gs>
              <a:gs pos="95628">
                <a:schemeClr val="bg2"/>
              </a:gs>
              <a:gs pos="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indent="-533400" algn="ctr">
              <a:buFont typeface="Arial" panose="020B0604020202020204" pitchFamily="34" charset="0"/>
              <a:buNone/>
            </a:pP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Оптимизация системы мониторинга водных объектов для управления водохозяйственным комплексом бассейна р. Амур (российская часть) с целью реализации СКИОВО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4" name="Picture 2" descr="Федеральное агентство водных ресурсов Амурское бассейновое водное управл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4" y="129520"/>
            <a:ext cx="324037" cy="32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86" y="574944"/>
            <a:ext cx="246132" cy="254429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8334173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1120448337_границ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505" y="7965"/>
            <a:ext cx="12192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2204864"/>
            <a:ext cx="12192000" cy="1512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7653" name="Picture 5" descr="574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1850" y="37119"/>
            <a:ext cx="4512499" cy="219689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7654" name="Picture 6" descr="547443_2003051613333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506" y="3800756"/>
            <a:ext cx="3573217" cy="286357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7655" name="Picture 7" descr="540974_2003042413354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25268" y="37119"/>
            <a:ext cx="2768259" cy="219689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9184" y="168155"/>
            <a:ext cx="4726517" cy="1746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3" name="Рисунок 12" descr="D:\1\Desktop\ханка44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654" y="3712033"/>
            <a:ext cx="3718560" cy="304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214" y="3712033"/>
            <a:ext cx="3868420" cy="3041015"/>
          </a:xfrm>
          <a:prstGeom prst="rect">
            <a:avLst/>
          </a:prstGeom>
          <a:noFill/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1371119" y="2365053"/>
            <a:ext cx="9036496" cy="1085850"/>
          </a:xfrm>
          <a:prstGeom prst="rect">
            <a:avLst/>
          </a:prstGeom>
          <a:gradFill>
            <a:gsLst>
              <a:gs pos="85000">
                <a:schemeClr val="accent4">
                  <a:lumMod val="60000"/>
                  <a:lumOff val="40000"/>
                </a:schemeClr>
              </a:gs>
              <a:gs pos="95628">
                <a:schemeClr val="bg2"/>
              </a:gs>
              <a:gs pos="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indent="-533400" algn="ctr">
              <a:buFont typeface="Arial" panose="020B0604020202020204" pitchFamily="34" charset="0"/>
              <a:buNone/>
            </a:pP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</a:t>
            </a: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Недостаточное трансграничное взаимодействие,</a:t>
            </a:r>
          </a:p>
          <a:p>
            <a:pPr marL="533400" indent="-533400" algn="ctr">
              <a:buFont typeface="Arial" panose="020B0604020202020204" pitchFamily="34" charset="0"/>
              <a:buNone/>
            </a:pP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обостряющее вышеназванные проблемы</a:t>
            </a:r>
          </a:p>
        </p:txBody>
      </p:sp>
      <p:pic>
        <p:nvPicPr>
          <p:cNvPr id="16" name="Picture 2" descr="Федеральное агентство водных ресурсов Амурское бассейновое водное управление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4" y="129520"/>
            <a:ext cx="324037" cy="32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86" y="574944"/>
            <a:ext cx="246132" cy="254429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4729821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04171" y="908351"/>
            <a:ext cx="10465529" cy="1631216"/>
          </a:xfrm>
          <a:prstGeom prst="rect">
            <a:avLst/>
          </a:prstGeom>
          <a:gradFill>
            <a:gsLst>
              <a:gs pos="0">
                <a:schemeClr val="accent4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В Дальневосточном регионе за период 2010-2014 годов Амурское и Ленское БВУ выступили заказчиками</a:t>
            </a:r>
            <a:r>
              <a:rPr lang="en-US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разработки 20 -ти проектов СКИОВО по бассейнам рек и морей, находящихся в зоне деятельности Управлений. Все схемы были завершены в 2014 г. а с 2015 г. началась их реализация.</a:t>
            </a:r>
            <a:r>
              <a:rPr lang="en-US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Амурским БВУ предусматривалось </a:t>
            </a:r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выполнить 1272 мероприятия, но по состоянию на начало 2017 фактически</a:t>
            </a:r>
            <a:r>
              <a:rPr lang="en-US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были выполнены всего 44.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2774" y="2986564"/>
            <a:ext cx="11386450" cy="2923877"/>
          </a:xfrm>
          <a:prstGeom prst="rect">
            <a:avLst/>
          </a:prstGeom>
          <a:gradFill>
            <a:gsLst>
              <a:gs pos="0">
                <a:schemeClr val="accent4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Столь низкий показатель исполнения мероприятий обусловлен </a:t>
            </a:r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следующими причинами</a:t>
            </a:r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Снижением роли СКИОВО как нормативно-технического документа в результате Постановления</a:t>
            </a:r>
          </a:p>
          <a:p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Правительства от 28 февраля 2014 г. № 160 « О внесении изменений в некоторые акты Правительства</a:t>
            </a:r>
          </a:p>
          <a:p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Российской Федерации по вопросу утверждения СКИОВО</a:t>
            </a:r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»</a:t>
            </a:r>
          </a:p>
          <a:p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     В статье 33 п.6 Водного кодекса РФ не пописан механизм выделения средств на реализацию СКИОВО</a:t>
            </a:r>
            <a:endParaRPr lang="ru-RU" sz="2000" b="1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Практически все регионы Дальнего Востока до настоящего времени являются дотационными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Выделяемые средства на реализацию мероприятий СКИОВО в рамках ФЦП «Развитие</a:t>
            </a:r>
          </a:p>
          <a:p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водохозяйственного комплекса Российской Федерации в 2012-2020 годах» и Федеральным агентством </a:t>
            </a:r>
          </a:p>
          <a:p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водных ресурсов на мероприятия от негативного воздействия вод </a:t>
            </a:r>
            <a:r>
              <a:rPr lang="ru-RU" sz="2400" b="1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недостаточны.</a:t>
            </a:r>
          </a:p>
        </p:txBody>
      </p:sp>
      <p:pic>
        <p:nvPicPr>
          <p:cNvPr id="7" name="Picture 2" descr="Федеральное агентство водных ресурсов Амурское бассейновое водное управл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4" y="129520"/>
            <a:ext cx="324037" cy="32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86" y="574944"/>
            <a:ext cx="246132" cy="254429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9073190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6" y="199129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591" y="888917"/>
            <a:ext cx="12181114" cy="5478423"/>
          </a:xfrm>
          <a:prstGeom prst="rect">
            <a:avLst/>
          </a:prstGeom>
          <a:gradFill>
            <a:gsLst>
              <a:gs pos="0">
                <a:schemeClr val="accent4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Исходя из вышеизложенного, для улучшения реализации мероприятий СКИОВО</a:t>
            </a:r>
          </a:p>
          <a:p>
            <a:pPr algn="ctr"/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предлагается следующее</a:t>
            </a:r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</a:p>
          <a:p>
            <a:pPr algn="ctr"/>
            <a:endParaRPr lang="ru-RU" sz="2000" b="1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  <a: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. Рекомендовать Федеральному агентству водных ресурсов упростить процедуру получения субвенций. </a:t>
            </a:r>
          </a:p>
          <a:p>
            <a: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Мероприятия, утвержденные в СКИОВО, должны иметь преференции при выделении </a:t>
            </a:r>
            <a: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на их реализацию средств</a:t>
            </a:r>
            <a:endParaRPr lang="ru-RU" b="1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2. Повысить статус СКИОВО путем включения основных мероприятий в состав ФЦП «Развитие </a:t>
            </a:r>
          </a:p>
          <a:p>
            <a: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водохозяйственного комплекса РФ до 2030 г.»</a:t>
            </a:r>
          </a:p>
          <a:p>
            <a: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3. В составе фундаментальных мероприятий по улучшению оперативного управления использованием и </a:t>
            </a:r>
          </a:p>
          <a:p>
            <a: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охраной водных объектов должны быть профинансированы работы по развитию системы мониторинга</a:t>
            </a:r>
          </a:p>
          <a:p>
            <a: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водных объектов. А в составе  институциональных – научно-исследовательские работы, направленные на</a:t>
            </a:r>
          </a:p>
          <a:p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м</a:t>
            </a:r>
            <a: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инимизацию </a:t>
            </a:r>
            <a: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ущербов от негативного воздействия вод</a:t>
            </a:r>
          </a:p>
          <a:p>
            <a: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4. Возродить  Бассейновые соглашения для совместной с органами исполнительной власти субъектов РФ</a:t>
            </a:r>
          </a:p>
          <a:p>
            <a: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работы по реализации Схем и имплементации региональных и межрегиональных целевых программ </a:t>
            </a:r>
          </a:p>
          <a:p>
            <a: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со Схемами</a:t>
            </a:r>
          </a:p>
          <a:p>
            <a: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5. Необходимо усилить работу по трансграничному взаимодействию  и принятию скоординированных мер,</a:t>
            </a:r>
          </a:p>
          <a:p>
            <a: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способствующих рациональному использованию и охране трансграничных </a:t>
            </a:r>
            <a: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вод. </a:t>
            </a:r>
          </a:p>
          <a:p>
            <a: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  Основой охраны и рационального использования водных ресурсов трансграничных вод на Дальнем Востоке России </a:t>
            </a:r>
          </a:p>
          <a:p>
            <a: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д</a:t>
            </a:r>
            <a: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олжна стать разработанная и согласованная межгосударственная стратегия экологически адаптированного управления</a:t>
            </a:r>
          </a:p>
          <a:p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в</a:t>
            </a:r>
            <a: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одно-ресурсным потенциалом трансграничных вод между Российской Федерацией, КНР и Монголией.</a:t>
            </a:r>
            <a: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ru-RU" b="1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Picture 2" descr="Федеральное агентство водных ресурсов Амурское бассейновое водное управл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91" y="291539"/>
            <a:ext cx="324037" cy="32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05" y="326343"/>
            <a:ext cx="246132" cy="254429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8201543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646294" y="5047565"/>
            <a:ext cx="6096000" cy="15696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/>
            <a:r>
              <a:rPr lang="ru-RU" sz="4800" b="1" i="1" dirty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Спасибо</a:t>
            </a:r>
          </a:p>
          <a:p>
            <a:pPr algn="ctr"/>
            <a:r>
              <a:rPr lang="ru-RU" sz="4800" b="1" i="1" dirty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за внимание!</a:t>
            </a:r>
          </a:p>
        </p:txBody>
      </p:sp>
      <p:pic>
        <p:nvPicPr>
          <p:cNvPr id="6" name="Picture 2" descr="Федеральное агентство водных ресурсов Амурское бассейновое водное управл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4" y="129520"/>
            <a:ext cx="324037" cy="32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86" y="574944"/>
            <a:ext cx="246132" cy="254429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0083180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42306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9680393"/>
              </p:ext>
            </p:extLst>
          </p:nvPr>
        </p:nvGraphicFramePr>
        <p:xfrm>
          <a:off x="802886" y="1275025"/>
          <a:ext cx="10571357" cy="50811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30218"/>
                <a:gridCol w="1673656"/>
                <a:gridCol w="1673656"/>
                <a:gridCol w="1522800"/>
                <a:gridCol w="671027"/>
              </a:tblGrid>
              <a:tr h="470001"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Мероприятие СКИОВО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b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Количество мероприятий СКИОВО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Исключенные мероприятия СКИОВО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7154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Количество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b"/>
                </a:tc>
              </a:tr>
              <a:tr h="463160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 Количество организуемых либо восстанавливаемых пунктов наблюдений, шт.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42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4,8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ctr"/>
                </a:tc>
              </a:tr>
              <a:tr h="270012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Количество модернизируемых пунктов наблюдений, шт.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0,0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ctr"/>
                </a:tc>
              </a:tr>
              <a:tr h="470001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Количество пунктов наблюдений, где предполагается ор­ганизация гидрологических наблюдений, шт.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0,0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ctr"/>
                </a:tc>
              </a:tr>
              <a:tr h="470001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Количество пунктов наблюдений, где предполагается организация гидрохимических и гидробиологических наблюдений, шт.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59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0,0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ctr"/>
                </a:tc>
              </a:tr>
              <a:tr h="241083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Установление границ водоохранных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42,1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ctr"/>
                </a:tc>
              </a:tr>
              <a:tr h="241083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Вынос в натуру границ водоохранных зон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49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19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38,8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ctr"/>
                </a:tc>
              </a:tr>
              <a:tr h="482164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Разработка и утверждение декларации безопасности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водохранилища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48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66,7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ctr"/>
                </a:tc>
              </a:tr>
              <a:tr h="2410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дамбы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78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58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74,4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ctr"/>
                </a:tc>
              </a:tr>
              <a:tr h="241083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Ремонтные работы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28,6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ctr"/>
                </a:tc>
              </a:tr>
              <a:tr h="241083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Защита от вредного воздействия вод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159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45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28,3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ctr"/>
                </a:tc>
              </a:tr>
              <a:tr h="241083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Повышение  водообеспеченности населения и экономики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19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78,9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ctr"/>
                </a:tc>
              </a:tr>
              <a:tr h="24108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Мероприятия, направленные на снижение содержания загрязненных сточных вод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канализация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101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54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53,5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ctr"/>
                </a:tc>
              </a:tr>
              <a:tr h="2410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очистные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123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8,1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ctr"/>
                </a:tc>
              </a:tr>
              <a:tr h="2700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Итого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772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253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32,8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41" marR="62141" marT="0" marB="0" anchor="ctr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895710" y="615000"/>
            <a:ext cx="815153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Результаты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корректировки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Федеральным агентством водных ресурсов мероприятий СКИОВО по бассейну </a:t>
            </a:r>
            <a:r>
              <a:rPr kumimoji="0" lang="ru-RU" alt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р.Амур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(Российская часть) по состоянию на июль 2018 г.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6189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6" b="156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87002" y="5804066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Японское</a:t>
            </a:r>
          </a:p>
          <a:p>
            <a:r>
              <a:rPr lang="ru-RU" sz="1600" b="1" dirty="0" smtClean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море</a:t>
            </a:r>
            <a:endParaRPr lang="ru-RU" sz="1600" b="1" dirty="0">
              <a:solidFill>
                <a:srgbClr val="00B0F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75535" y="3730520"/>
            <a:ext cx="14510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Охотское море</a:t>
            </a:r>
            <a:endParaRPr lang="ru-RU" sz="1600" b="1" dirty="0">
              <a:solidFill>
                <a:srgbClr val="00B0F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77900" y="1314474"/>
            <a:ext cx="11272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Берингово </a:t>
            </a:r>
          </a:p>
          <a:p>
            <a:r>
              <a:rPr lang="ru-RU" sz="1600" b="1" dirty="0" smtClean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море</a:t>
            </a:r>
            <a:endParaRPr lang="ru-RU" sz="1600" b="1" dirty="0">
              <a:solidFill>
                <a:srgbClr val="00B0F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02798" y="0"/>
            <a:ext cx="1118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Чукотское</a:t>
            </a:r>
          </a:p>
          <a:p>
            <a:r>
              <a:rPr lang="ru-RU" sz="1600" b="1" dirty="0" smtClean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море</a:t>
            </a:r>
            <a:endParaRPr lang="ru-RU" sz="1600" b="1" dirty="0">
              <a:solidFill>
                <a:srgbClr val="00B0F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85986" y="784542"/>
            <a:ext cx="10983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Восточно-</a:t>
            </a:r>
          </a:p>
          <a:p>
            <a:r>
              <a:rPr lang="ru-RU" sz="1600" b="1" dirty="0" smtClean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Сибирское</a:t>
            </a:r>
          </a:p>
          <a:p>
            <a:r>
              <a:rPr lang="ru-RU" sz="1600" b="1" dirty="0" smtClean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море</a:t>
            </a:r>
            <a:endParaRPr lang="ru-RU" sz="1600" b="1" dirty="0">
              <a:solidFill>
                <a:srgbClr val="00B0F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44511" y="1219952"/>
            <a:ext cx="9909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Море </a:t>
            </a:r>
          </a:p>
          <a:p>
            <a:r>
              <a:rPr lang="ru-RU" sz="1600" b="1" dirty="0" smtClean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Лаптевых</a:t>
            </a:r>
            <a:endParaRPr lang="ru-RU" sz="1600" b="1" dirty="0">
              <a:solidFill>
                <a:srgbClr val="00B0F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241352"/>
            <a:ext cx="2592450" cy="4616648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Среднемноголетние ресурсы</a:t>
            </a:r>
          </a:p>
          <a:p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поверхностных вод 1812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км</a:t>
            </a:r>
            <a:r>
              <a:rPr lang="ru-RU" sz="1400" b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/год  или  45% от всех речных вод РФ</a:t>
            </a:r>
          </a:p>
          <a:p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Средняя густота речной сети 0,4 – 1,0 км на 1 км</a:t>
            </a:r>
            <a:r>
              <a:rPr lang="ru-RU" sz="1400" b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</a:p>
          <a:p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Естественные ресурсы подземных вод 70-80 км</a:t>
            </a:r>
            <a:r>
              <a:rPr lang="ru-RU" sz="1400" b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</a:p>
          <a:p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Удельная водообеспеченность на единицу площади (1 км</a:t>
            </a:r>
            <a:r>
              <a:rPr lang="ru-RU" sz="1400" b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 172-424 тыс.м</a:t>
            </a:r>
            <a:r>
              <a:rPr lang="ru-RU" sz="1400" b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/год</a:t>
            </a:r>
          </a:p>
          <a:p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 среднем по региону 60 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% забора воды –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приходится на промышленность</a:t>
            </a: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Для бассейн 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Японского моря до 65%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преобладает 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хозяйственно-питьевой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сектор</a:t>
            </a: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7862" y="47942"/>
            <a:ext cx="6205992" cy="707886"/>
          </a:xfrm>
          <a:prstGeom prst="rect">
            <a:avLst/>
          </a:prstGeom>
          <a:gradFill>
            <a:gsLst>
              <a:gs pos="0">
                <a:schemeClr val="accent4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Пресноводная система Российского Дальнего Востока </a:t>
            </a:r>
          </a:p>
          <a:p>
            <a:pPr algn="ctr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располагает огромным водно-ресурсным потенциалом </a:t>
            </a:r>
          </a:p>
        </p:txBody>
      </p:sp>
      <p:pic>
        <p:nvPicPr>
          <p:cNvPr id="13" name="Picture 2" descr="Федеральное агентство водных ресурсов Амурское бассейновое водное управл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4" y="129520"/>
            <a:ext cx="324037" cy="32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86" y="574944"/>
            <a:ext cx="246132" cy="254429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4434927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48566" y="6313151"/>
            <a:ext cx="1032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B0F0"/>
                </a:solidFill>
              </a:rPr>
              <a:t>Японское</a:t>
            </a:r>
          </a:p>
          <a:p>
            <a:r>
              <a:rPr lang="ru-RU" sz="1600" b="1" dirty="0" smtClean="0">
                <a:solidFill>
                  <a:srgbClr val="00B0F0"/>
                </a:solidFill>
              </a:rPr>
              <a:t> море</a:t>
            </a:r>
            <a:endParaRPr lang="ru-RU" sz="1600" b="1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29551" y="3883980"/>
            <a:ext cx="1047338" cy="584775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B0F0"/>
                </a:solidFill>
              </a:rPr>
              <a:t>Охотское </a:t>
            </a:r>
          </a:p>
          <a:p>
            <a:r>
              <a:rPr lang="ru-RU" sz="1600" b="1" dirty="0" smtClean="0">
                <a:solidFill>
                  <a:srgbClr val="00B0F0"/>
                </a:solidFill>
              </a:rPr>
              <a:t>море</a:t>
            </a:r>
            <a:endParaRPr lang="ru-RU" sz="1600" b="1" dirty="0">
              <a:solidFill>
                <a:srgbClr val="00B0F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31300" y="1314474"/>
            <a:ext cx="1176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B0F0"/>
                </a:solidFill>
              </a:rPr>
              <a:t>Берингово </a:t>
            </a:r>
          </a:p>
          <a:p>
            <a:r>
              <a:rPr lang="ru-RU" sz="1600" b="1" dirty="0" smtClean="0">
                <a:solidFill>
                  <a:srgbClr val="00B0F0"/>
                </a:solidFill>
              </a:rPr>
              <a:t>море</a:t>
            </a:r>
            <a:endParaRPr lang="ru-RU" sz="1600" b="1" dirty="0">
              <a:solidFill>
                <a:srgbClr val="00B0F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06503" y="6561"/>
            <a:ext cx="1082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B0F0"/>
                </a:solidFill>
              </a:rPr>
              <a:t>Чукотское</a:t>
            </a:r>
          </a:p>
          <a:p>
            <a:r>
              <a:rPr lang="ru-RU" sz="1600" b="1" dirty="0" smtClean="0">
                <a:solidFill>
                  <a:srgbClr val="00B0F0"/>
                </a:solidFill>
              </a:rPr>
              <a:t> море</a:t>
            </a:r>
            <a:endParaRPr lang="ru-RU" sz="1600" b="1" dirty="0">
              <a:solidFill>
                <a:srgbClr val="00B0F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47614" y="1354721"/>
            <a:ext cx="1047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B0F0"/>
                </a:solidFill>
              </a:rPr>
              <a:t>Море </a:t>
            </a:r>
          </a:p>
          <a:p>
            <a:r>
              <a:rPr lang="ru-RU" sz="1600" b="1" dirty="0" smtClean="0">
                <a:solidFill>
                  <a:srgbClr val="00B0F0"/>
                </a:solidFill>
              </a:rPr>
              <a:t>Лаптевых</a:t>
            </a:r>
            <a:endParaRPr lang="ru-RU" sz="1600" b="1" dirty="0">
              <a:solidFill>
                <a:srgbClr val="00B0F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20494" y="35247"/>
            <a:ext cx="6025571" cy="1200329"/>
          </a:xfrm>
          <a:prstGeom prst="rect">
            <a:avLst/>
          </a:prstGeom>
          <a:gradFill>
            <a:gsLst>
              <a:gs pos="0">
                <a:schemeClr val="accent4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Существенной особенностью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водных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ресурсов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юга ДВ является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крайняя неравномерность внутригодового распределения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стока рек,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что создаёт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проблему             обеспечения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населения пресной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питьевой водой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(локально)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587" y="39991"/>
            <a:ext cx="4957417" cy="363612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954" y="2889038"/>
            <a:ext cx="5249115" cy="3968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"/>
          <a:stretch/>
        </p:blipFill>
        <p:spPr>
          <a:xfrm>
            <a:off x="0" y="2220664"/>
            <a:ext cx="5297071" cy="364113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8" name="Picture 2" descr="Федеральное агентство водных ресурсов Амурское бассейновое водное управлени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4" y="129520"/>
            <a:ext cx="324037" cy="32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86" y="574944"/>
            <a:ext cx="246132" cy="254429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0" name="Стрелка вниз 19"/>
          <p:cNvSpPr/>
          <p:nvPr/>
        </p:nvSpPr>
        <p:spPr>
          <a:xfrm rot="16200000">
            <a:off x="6105267" y="466015"/>
            <a:ext cx="252124" cy="5909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0826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571846" y="4886013"/>
            <a:ext cx="1032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B0F0"/>
                </a:solidFill>
              </a:rPr>
              <a:t>Японское</a:t>
            </a:r>
          </a:p>
          <a:p>
            <a:r>
              <a:rPr lang="ru-RU" sz="1600" b="1" dirty="0" smtClean="0">
                <a:solidFill>
                  <a:srgbClr val="00B0F0"/>
                </a:solidFill>
              </a:rPr>
              <a:t> море</a:t>
            </a:r>
            <a:endParaRPr lang="ru-RU" sz="1600" b="1" dirty="0">
              <a:solidFill>
                <a:srgbClr val="00B0F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221612" y="3283971"/>
            <a:ext cx="5485325" cy="3416320"/>
          </a:xfrm>
          <a:prstGeom prst="rect">
            <a:avLst/>
          </a:prstGeom>
          <a:gradFill>
            <a:gsLst>
              <a:gs pos="0">
                <a:schemeClr val="accent2">
                  <a:lumMod val="80000"/>
                  <a:lumOff val="2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Объем сброса сточных вод ≈ 1,8 млн. м</a:t>
            </a:r>
            <a:r>
              <a:rPr lang="ru-RU" b="1" baseline="30000" dirty="0">
                <a:solidFill>
                  <a:schemeClr val="bg2">
                    <a:lumMod val="1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в год</a:t>
            </a:r>
            <a:endParaRPr lang="en-US" b="1" dirty="0">
              <a:solidFill>
                <a:schemeClr val="bg2">
                  <a:lumMod val="1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b="1" dirty="0">
              <a:solidFill>
                <a:schemeClr val="bg2">
                  <a:lumMod val="1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На сброс идет 80-90% забранной пресной воды,</a:t>
            </a:r>
          </a:p>
          <a:p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из них загрязнены выше норм около 50% по региону </a:t>
            </a:r>
          </a:p>
          <a:p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и свыше 70% - в бассейне Японского моря</a:t>
            </a:r>
          </a:p>
          <a:p>
            <a:endParaRPr lang="ru-RU" b="1" dirty="0">
              <a:solidFill>
                <a:schemeClr val="bg2">
                  <a:lumMod val="1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Загрязняющие вещества: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Нефтепродукты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Взвешенные вещества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Органика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Фенолы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Соли тяжелых металлов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4" t="-334" r="13578" b="334"/>
          <a:stretch/>
        </p:blipFill>
        <p:spPr>
          <a:xfrm>
            <a:off x="6260124" y="-12186"/>
            <a:ext cx="5911784" cy="682049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8083629" y="17341"/>
            <a:ext cx="1981476" cy="17543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Min</a:t>
            </a:r>
            <a:r>
              <a:rPr lang="ru-RU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сброс </a:t>
            </a:r>
          </a:p>
          <a:p>
            <a:r>
              <a:rPr lang="ru-RU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сточных вод </a:t>
            </a:r>
          </a:p>
          <a:p>
            <a:r>
              <a:rPr lang="ru-RU" dirty="0">
                <a:latin typeface="Calibri Light" panose="020F0302020204030204" pitchFamily="34" charset="0"/>
                <a:cs typeface="Calibri Light" panose="020F0302020204030204" pitchFamily="34" charset="0"/>
              </a:rPr>
              <a:t>≈ </a:t>
            </a:r>
            <a:r>
              <a:rPr lang="ru-RU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80 млн.м</a:t>
            </a:r>
            <a:r>
              <a:rPr lang="ru-RU" baseline="30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lang="ru-RU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dirty="0">
                <a:latin typeface="Calibri Light" panose="020F0302020204030204" pitchFamily="34" charset="0"/>
                <a:cs typeface="Calibri Light" panose="020F0302020204030204" pitchFamily="34" charset="0"/>
              </a:rPr>
              <a:t>в </a:t>
            </a:r>
            <a:r>
              <a:rPr lang="ru-RU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год </a:t>
            </a:r>
          </a:p>
          <a:p>
            <a:r>
              <a:rPr lang="ru-RU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в бассейне</a:t>
            </a:r>
          </a:p>
          <a:p>
            <a:r>
              <a:rPr lang="ru-RU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Восточно-Сибирского моря</a:t>
            </a:r>
            <a:endParaRPr lang="ru-RU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620868" y="3408685"/>
            <a:ext cx="2004538" cy="14773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Max</a:t>
            </a:r>
            <a:r>
              <a:rPr lang="en-US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сброс </a:t>
            </a:r>
          </a:p>
          <a:p>
            <a:r>
              <a:rPr lang="ru-RU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сточных вод</a:t>
            </a:r>
          </a:p>
          <a:p>
            <a:r>
              <a:rPr lang="ru-RU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≈ </a:t>
            </a:r>
            <a:r>
              <a:rPr lang="en-US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 </a:t>
            </a:r>
            <a:r>
              <a:rPr lang="ru-RU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млрд.м</a:t>
            </a:r>
            <a:r>
              <a:rPr lang="ru-RU" baseline="300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lang="ru-RU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 </a:t>
            </a:r>
            <a:r>
              <a:rPr lang="ru-RU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год</a:t>
            </a:r>
          </a:p>
          <a:p>
            <a:r>
              <a:rPr lang="ru-RU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в бассейне </a:t>
            </a:r>
          </a:p>
          <a:p>
            <a:r>
              <a:rPr lang="ru-RU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Охотского моря</a:t>
            </a:r>
            <a:endParaRPr lang="ru-RU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987416" y="1385340"/>
            <a:ext cx="11272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Берингово </a:t>
            </a:r>
          </a:p>
          <a:p>
            <a:r>
              <a:rPr lang="ru-RU" sz="1600" b="1" dirty="0" smtClean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море</a:t>
            </a:r>
            <a:endParaRPr lang="ru-RU" sz="1600" b="1" dirty="0">
              <a:solidFill>
                <a:srgbClr val="00B0F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79182" y="1385341"/>
            <a:ext cx="9909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Море </a:t>
            </a:r>
          </a:p>
          <a:p>
            <a:r>
              <a:rPr lang="ru-RU" sz="1600" b="1" dirty="0" smtClean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Лаптевых</a:t>
            </a:r>
            <a:endParaRPr lang="ru-RU" sz="1600" b="1" dirty="0">
              <a:solidFill>
                <a:srgbClr val="00B0F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18062" y="6215145"/>
            <a:ext cx="987771" cy="584775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Японское</a:t>
            </a:r>
          </a:p>
          <a:p>
            <a:r>
              <a:rPr lang="ru-RU" sz="1600" b="1" dirty="0" smtClean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море</a:t>
            </a:r>
            <a:endParaRPr lang="ru-RU" sz="1600" b="1" dirty="0">
              <a:solidFill>
                <a:srgbClr val="00B0F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02884" y="3368115"/>
            <a:ext cx="1671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Республика Саха </a:t>
            </a:r>
          </a:p>
          <a:p>
            <a:pPr algn="ctr"/>
            <a:r>
              <a:rPr lang="ru-RU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(Якутия)</a:t>
            </a:r>
            <a:endParaRPr lang="ru-RU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5" name="Picture 2" descr="Федеральное агентство водных ресурсов Амурское бассейновое водное управл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4" y="129520"/>
            <a:ext cx="324037" cy="32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86" y="574944"/>
            <a:ext cx="246132" cy="254429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7844395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6295292" y="535533"/>
            <a:ext cx="5636121" cy="2882587"/>
            <a:chOff x="6295292" y="535533"/>
            <a:chExt cx="5636121" cy="2882587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5292" y="535533"/>
              <a:ext cx="5636121" cy="2872877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sp>
          <p:nvSpPr>
            <p:cNvPr id="4" name="TextBox 3"/>
            <p:cNvSpPr txBox="1"/>
            <p:nvPr/>
          </p:nvSpPr>
          <p:spPr>
            <a:xfrm>
              <a:off x="8164107" y="3048788"/>
              <a:ext cx="2900794" cy="36933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ru-RU" dirty="0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Приморский край, 2013 год</a:t>
              </a:r>
              <a:endParaRPr lang="ru-RU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6295292" y="3600940"/>
            <a:ext cx="5636714" cy="3107776"/>
            <a:chOff x="6295292" y="3600940"/>
            <a:chExt cx="5636714" cy="3107776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5292" y="3600940"/>
              <a:ext cx="5636714" cy="3107776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  <a:softEdge rad="112500"/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sp>
          <p:nvSpPr>
            <p:cNvPr id="8" name="TextBox 7"/>
            <p:cNvSpPr txBox="1"/>
            <p:nvPr/>
          </p:nvSpPr>
          <p:spPr>
            <a:xfrm>
              <a:off x="8705613" y="6088757"/>
              <a:ext cx="3225800" cy="58477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Последствия тайфуна «</a:t>
              </a:r>
              <a:r>
                <a:rPr lang="ru-RU" sz="1600" dirty="0" err="1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Лайонрок</a:t>
              </a:r>
              <a:r>
                <a:rPr lang="ru-RU" sz="1600" dirty="0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», Приморский край, 2016 год</a:t>
              </a: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2"/>
          <a:stretch/>
        </p:blipFill>
        <p:spPr>
          <a:xfrm>
            <a:off x="67427" y="568823"/>
            <a:ext cx="5697416" cy="283958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109004" y="2999765"/>
            <a:ext cx="289015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Амурская область, 2013 год</a:t>
            </a:r>
            <a:endParaRPr lang="ru-RU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7427" y="3631733"/>
            <a:ext cx="5697416" cy="3107776"/>
            <a:chOff x="67427" y="3631733"/>
            <a:chExt cx="5697416" cy="3107776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27" y="3631733"/>
              <a:ext cx="5697416" cy="3107776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  <a:softEdge rad="112500"/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sp>
          <p:nvSpPr>
            <p:cNvPr id="14" name="TextBox 13"/>
            <p:cNvSpPr txBox="1"/>
            <p:nvPr/>
          </p:nvSpPr>
          <p:spPr>
            <a:xfrm>
              <a:off x="1210852" y="6290137"/>
              <a:ext cx="2927276" cy="36933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ru-RU" dirty="0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Хабаровский край, 2013 год</a:t>
              </a:r>
              <a:endParaRPr lang="ru-RU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137077" y="18997"/>
            <a:ext cx="7642891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Наибольший экономический ущерб региону наносят наводнения</a:t>
            </a:r>
            <a:endParaRPr lang="ru-RU" sz="2000" b="1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7" name="Picture 2" descr="Федеральное агентство водных ресурсов Амурское бассейновое водное управлени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4" y="129520"/>
            <a:ext cx="324037" cy="32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86" y="574944"/>
            <a:ext cx="246132" cy="254429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7750077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9843" y="101891"/>
            <a:ext cx="62843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Причины наводнений в Дальневосточном регионе</a:t>
            </a:r>
            <a:endParaRPr lang="ru-RU" sz="22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66485" y="503761"/>
            <a:ext cx="2464661" cy="95410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11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На севере региона: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снеговые и дождевые половодья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заторы и зажоры льда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07286" y="4071432"/>
            <a:ext cx="2280496" cy="52322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10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На юге региона: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летне-осенние паводки</a:t>
            </a:r>
            <a:endParaRPr lang="ru-RU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152" y="532778"/>
            <a:ext cx="3431287" cy="245337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455" y="582220"/>
            <a:ext cx="3319125" cy="240393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5" y="4123008"/>
            <a:ext cx="4218397" cy="255613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5260258" y="1746530"/>
            <a:ext cx="1671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Республика Саха </a:t>
            </a:r>
          </a:p>
          <a:p>
            <a:pPr algn="ctr"/>
            <a:r>
              <a:rPr lang="ru-RU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(Якутия)</a:t>
            </a:r>
            <a:endParaRPr lang="ru-RU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47080" y="2177428"/>
            <a:ext cx="13190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Магаданская</a:t>
            </a:r>
          </a:p>
          <a:p>
            <a:pPr algn="ctr"/>
            <a:r>
              <a:rPr lang="ru-RU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область</a:t>
            </a:r>
            <a:endParaRPr lang="ru-RU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39342" y="4803005"/>
            <a:ext cx="10620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Амурская </a:t>
            </a:r>
          </a:p>
          <a:p>
            <a:r>
              <a:rPr lang="ru-RU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область</a:t>
            </a:r>
            <a:endParaRPr lang="ru-RU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51487" y="5039990"/>
            <a:ext cx="13094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Хабаровский</a:t>
            </a:r>
          </a:p>
          <a:p>
            <a:pPr algn="ctr"/>
            <a:r>
              <a:rPr lang="ru-RU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край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96145" y="5599819"/>
            <a:ext cx="535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ЕАО</a:t>
            </a:r>
            <a:endParaRPr lang="ru-RU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38406" y="5984563"/>
            <a:ext cx="1335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Приморский </a:t>
            </a:r>
          </a:p>
          <a:p>
            <a:pPr algn="ctr"/>
            <a:r>
              <a:rPr lang="ru-RU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край</a:t>
            </a:r>
            <a:endParaRPr lang="ru-RU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80101" y="4666190"/>
            <a:ext cx="12741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Сахалинская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область</a:t>
            </a:r>
            <a:endParaRPr lang="ru-RU" sz="16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09047" y="2986152"/>
            <a:ext cx="12072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Камчатский</a:t>
            </a:r>
          </a:p>
          <a:p>
            <a:pPr algn="ctr"/>
            <a:r>
              <a:rPr lang="ru-RU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край</a:t>
            </a:r>
            <a:endParaRPr lang="ru-RU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30552" y="925649"/>
            <a:ext cx="12804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Чукотский</a:t>
            </a:r>
          </a:p>
          <a:p>
            <a:r>
              <a:rPr lang="ru-RU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автономный</a:t>
            </a:r>
          </a:p>
          <a:p>
            <a:pPr algn="ctr"/>
            <a:r>
              <a:rPr lang="ru-RU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округ</a:t>
            </a:r>
            <a:endParaRPr lang="ru-RU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3" name="Picture 2" descr="Федеральное агентство водных ресурсов Амурское бассейновое водное управлени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4" y="129520"/>
            <a:ext cx="324037" cy="32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86" y="574944"/>
            <a:ext cx="246132" cy="254429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8923723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74023" y="-117156"/>
            <a:ext cx="4632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Последствия наводнений</a:t>
            </a:r>
            <a:endParaRPr lang="ru-RU" sz="3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26" y="2374692"/>
            <a:ext cx="5662797" cy="431484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588" y="2374693"/>
            <a:ext cx="5738447" cy="430383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063959" y="1762116"/>
            <a:ext cx="2010487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non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effectLst>
                  <a:outerShdw blurRad="50800" dist="38100" dir="5400000" algn="t" rotWithShape="0">
                    <a:prstClr val="black">
                      <a:alpha val="21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размыв </a:t>
            </a:r>
            <a:r>
              <a:rPr lang="ru-RU" b="1" dirty="0" smtClean="0">
                <a:effectLst>
                  <a:outerShdw blurRad="50800" dist="38100" dir="5400000" algn="t" rotWithShape="0">
                    <a:prstClr val="black">
                      <a:alpha val="21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берегов</a:t>
            </a:r>
            <a:endParaRPr lang="ru-RU" b="1" dirty="0">
              <a:effectLst>
                <a:outerShdw blurRad="50800" dist="38100" dir="5400000" algn="t" rotWithShape="0">
                  <a:prstClr val="black">
                    <a:alpha val="21000"/>
                  </a:prst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3604" y="781349"/>
            <a:ext cx="4528038" cy="147732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effectLst>
                  <a:outerShdw blurRad="50800" dist="38100" dir="5400000" algn="t" rotWithShape="0">
                    <a:prstClr val="black">
                      <a:alpha val="21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ухудшение </a:t>
            </a:r>
            <a:r>
              <a:rPr lang="ru-RU" b="1" dirty="0">
                <a:effectLst>
                  <a:outerShdw blurRad="50800" dist="38100" dir="5400000" algn="t" rotWithShape="0">
                    <a:prstClr val="black">
                      <a:alpha val="21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санитарного состояния водных объектов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effectLst>
                  <a:outerShdw blurRad="50800" dist="38100" dir="5400000" algn="t" rotWithShape="0">
                    <a:prstClr val="black">
                      <a:alpha val="21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ухудшение качества вод поверхностных источников питьевого водоснабжения</a:t>
            </a:r>
          </a:p>
          <a:p>
            <a:endParaRPr lang="ru-RU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2" name="Picture 2" descr="Федеральное агентство водных ресурсов Амурское бассейновое водное управл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4" y="129520"/>
            <a:ext cx="324037" cy="32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86" y="574944"/>
            <a:ext cx="246132" cy="254429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5071760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6441" cy="685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7547738" y="2822626"/>
            <a:ext cx="4506827" cy="3833949"/>
            <a:chOff x="6904892" y="2813539"/>
            <a:chExt cx="5063062" cy="3672644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4892" y="2813539"/>
              <a:ext cx="5063062" cy="3270738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  <a:softEdge rad="112500"/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sp>
          <p:nvSpPr>
            <p:cNvPr id="11" name="TextBox 10"/>
            <p:cNvSpPr txBox="1"/>
            <p:nvPr/>
          </p:nvSpPr>
          <p:spPr>
            <a:xfrm>
              <a:off x="7970871" y="6043942"/>
              <a:ext cx="2339517" cy="44224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 rtlCol="0">
              <a:spAutoFit/>
            </a:bodyPr>
            <a:lstStyle/>
            <a:p>
              <a:r>
                <a:rPr lang="ru-RU" sz="2400" dirty="0" smtClean="0">
                  <a:solidFill>
                    <a:srgbClr val="0070C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Бурейская</a:t>
              </a:r>
              <a:r>
                <a:rPr lang="ru-RU" sz="2400" dirty="0" smtClean="0">
                  <a:solidFill>
                    <a:srgbClr val="00B0F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ru-RU" sz="2400" dirty="0" smtClean="0">
                  <a:solidFill>
                    <a:srgbClr val="0070C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ГЭС</a:t>
              </a:r>
              <a:endParaRPr lang="ru-RU" sz="24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13" name="Овал 12"/>
          <p:cNvSpPr/>
          <p:nvPr/>
        </p:nvSpPr>
        <p:spPr>
          <a:xfrm>
            <a:off x="5434616" y="4580205"/>
            <a:ext cx="791308" cy="749339"/>
          </a:xfrm>
          <a:prstGeom prst="ellipse">
            <a:avLst/>
          </a:prstGeom>
          <a:noFill/>
          <a:effectLst>
            <a:outerShdw dist="50800" dir="5400000" sx="59000" sy="59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069" y="744602"/>
            <a:ext cx="4511793" cy="299458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112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3245915" y="748276"/>
            <a:ext cx="1736373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Зейская ГЭС</a:t>
            </a:r>
            <a:endParaRPr lang="ru-RU" sz="2400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225924" y="4895322"/>
            <a:ext cx="791308" cy="749339"/>
          </a:xfrm>
          <a:prstGeom prst="ellipse">
            <a:avLst/>
          </a:prstGeom>
          <a:noFill/>
          <a:effectLst>
            <a:outerShdw dist="50800" dir="5400000" sx="59000" sy="59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 стрелкой 21"/>
          <p:cNvCxnSpPr/>
          <p:nvPr/>
        </p:nvCxnSpPr>
        <p:spPr>
          <a:xfrm rot="3600000">
            <a:off x="5180937" y="4110523"/>
            <a:ext cx="1008000" cy="3151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rot="6900000">
            <a:off x="6899519" y="4989310"/>
            <a:ext cx="319137" cy="3151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974114" y="12076"/>
            <a:ext cx="8278228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ГЭС с водохранилищами многолетнего регулирования</a:t>
            </a:r>
            <a:endParaRPr lang="ru-RU" sz="2800" b="1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6101606" y="5465896"/>
            <a:ext cx="458170" cy="45817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 стрелкой 14"/>
          <p:cNvCxnSpPr/>
          <p:nvPr/>
        </p:nvCxnSpPr>
        <p:spPr>
          <a:xfrm rot="-2040000">
            <a:off x="5190434" y="5690597"/>
            <a:ext cx="900000" cy="3151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12" y="3950991"/>
            <a:ext cx="4175918" cy="278326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8" name="TextBox 17"/>
          <p:cNvSpPr txBox="1"/>
          <p:nvPr/>
        </p:nvSpPr>
        <p:spPr>
          <a:xfrm>
            <a:off x="1015461" y="3980055"/>
            <a:ext cx="3018775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Нижне-</a:t>
            </a:r>
            <a:r>
              <a:rPr lang="ru-RU" sz="2400" dirty="0" err="1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Бурейская</a:t>
            </a:r>
            <a:r>
              <a:rPr lang="ru-RU" sz="2400" dirty="0" smtClean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400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ГЭС</a:t>
            </a:r>
            <a:endParaRPr lang="ru-RU" sz="2400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0" name="Picture 2" descr="Федеральное агентство водных ресурсов Амурское бассейновое водное управлени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4" y="129520"/>
            <a:ext cx="324037" cy="32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86" y="574944"/>
            <a:ext cx="246132" cy="254429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1107483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5469</TotalTime>
  <Words>1539</Words>
  <Application>Microsoft Office PowerPoint</Application>
  <PresentationFormat>Широкоэкранный</PresentationFormat>
  <Paragraphs>369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Тема Office</vt:lpstr>
      <vt:lpstr>ВОДНЫЕ РЕСУРСЫ РОССИЙСКОГО ДАЛЬНЕГО ВОСТОКА; ПРОБЛЕМЫ КОМПЛЕКСНОГО ИСПОЛЬЗОВАНИЯ И     УПРАВЛЕНИЯ   (НА ПРИМЕРЕ АМУРСКОГО БАССЕЙНА)</vt:lpstr>
      <vt:lpstr>Дальневосточный регион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Ключевые проблемы в бассейне реки Амур: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Дальневосточный регион S = 6.17 млн.км2 (36%) территории РФ</dc:title>
  <dc:creator>Пользователь Windows</dc:creator>
  <cp:lastModifiedBy>BiznesCentr</cp:lastModifiedBy>
  <cp:revision>353</cp:revision>
  <dcterms:created xsi:type="dcterms:W3CDTF">2018-07-03T23:26:36Z</dcterms:created>
  <dcterms:modified xsi:type="dcterms:W3CDTF">2018-10-06T15:33:49Z</dcterms:modified>
</cp:coreProperties>
</file>