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369" r:id="rId2"/>
    <p:sldId id="555" r:id="rId3"/>
    <p:sldId id="660" r:id="rId4"/>
    <p:sldId id="655" r:id="rId5"/>
    <p:sldId id="605" r:id="rId6"/>
    <p:sldId id="673" r:id="rId7"/>
    <p:sldId id="674" r:id="rId8"/>
    <p:sldId id="668" r:id="rId9"/>
    <p:sldId id="675" r:id="rId10"/>
    <p:sldId id="676" r:id="rId11"/>
    <p:sldId id="682" r:id="rId12"/>
    <p:sldId id="672" r:id="rId13"/>
    <p:sldId id="677" r:id="rId14"/>
    <p:sldId id="681" r:id="rId15"/>
    <p:sldId id="679" r:id="rId16"/>
    <p:sldId id="678" r:id="rId17"/>
    <p:sldId id="381" r:id="rId18"/>
    <p:sldId id="667" r:id="rId19"/>
    <p:sldId id="683" r:id="rId20"/>
  </p:sldIdLst>
  <p:sldSz cx="9144000" cy="6858000" type="screen4x3"/>
  <p:notesSz cx="6888163" cy="100203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7FD"/>
    <a:srgbClr val="660066"/>
    <a:srgbClr val="FFFFFF"/>
    <a:srgbClr val="66FFFF"/>
    <a:srgbClr val="CCFFFF"/>
    <a:srgbClr val="DBDAB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95" autoAdjust="0"/>
    <p:restoredTop sz="70405" autoAdjust="0"/>
  </p:normalViewPr>
  <p:slideViewPr>
    <p:cSldViewPr>
      <p:cViewPr varScale="1">
        <p:scale>
          <a:sx n="81" d="100"/>
          <a:sy n="81" d="100"/>
        </p:scale>
        <p:origin x="21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658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8D079A-4FB9-45CE-A107-1FEAD89FF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59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1" tIns="46356" rIns="92711" bIns="463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049D3A-6DC1-443B-B932-3643EC8EBA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87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Уважаемые коллеги!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930894-6776-4D6A-AEC7-D5FEEA22BF32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99120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Неравномерное обеспечение населения и экономики СССР водными ресурсами предопределило разработку в 1970-х годах проектов внутрибассейновых и межбассейновых перераспределений речного стока . К реализованным внутрибассейновым переброскам водного стока в бассейне Верхней Оби относятся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Кулундинский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канал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Чарышский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групповой водопровод. В прошлом также рассматривались разные проекты перебросок водных ресурсов сибирских рек в бассейн р. Иртыш. Эти проекты широко обсуждались, но в итоге не были приняты к реализации. В 2016 г. министр сельского хозяйства РФ А.Н. Ткачев сделал предложение о переброске части стока верховий р. Обь (70 млн 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через территорию Казахстана в засушливые районы Синьцзян-Уйгурского автономного района Китайской народной республики путем развития инженерной инфраструктуры двух гидротехнических объектов – Гилевского водохранилища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Кулундинского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магистрального канала в Алтайском крае. Данный проект далеко не однозначен. Возможно это позволяет снять риски весеннего паводка в бассейне верхней Оби и повысить водность в бассейне р. Иртыш, но его эффективность не обоснована. В настоящее время Казахстанской стороной для компенсации объема изъятия стока р. Черный Иртыш в Китае предложена схема взаимовыгодного использования стока российских рек по Верхне-Катунскому направлению, исключающая сооружение крупных водохранилищ и ориентированная на тоннельный (либо насосный) вариант преодоления водораздела.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49D3A-6DC1-443B-B932-3643EC8EBA1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03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Варианты перераспределения стока в Обь-Иртышском бассейне, предложенные</a:t>
            </a:r>
            <a:r>
              <a:rPr lang="ru-RU" sz="1200" baseline="0" dirty="0" smtClean="0"/>
              <a:t> казахской стороной.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Предложенный казахстанской стороной проект переброски вод из бассейна р. Катунь является эскизным и пока не отличается глубиной проработки гидрологических и экологических проблем. Использованные в нем гидрологические параметры по бассейну Катуни устарели. Следует отметить, что в условиях глобальных и региональных изменений климата на различных участках бассейна Оби за последние десятилетия наблюдаются существенные изменения водности рек. Целесообразно провести комплексные мониторинговые исследования в бассейне р. Катунь с целью получения натурных данных о современном состоянии и динамике основных компонентов водных и прилегающих наземных экосистем. После этого, с учетом полученных актуальных и подробных данных, можно будет выполнить моделирование изменений гидрологических и экологических условий в бассейне Верхней Оби при различных вариантах реализации данного проекта переброски.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49D3A-6DC1-443B-B932-3643EC8EBA1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01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В последнее время важной водно-экологической проблемой в бассейне Верхней Оби является подтопление населенных пунктов, объектов инфраструктурного обустройства территорий. В 2016–2017 гг. наиболее остро эта проблема проявилась в степных района х Алтайского края (селах Шипуново и Поспелиха), а также в городах Горняке и Рубцовске, где практически на всей территории грунтовые воды подтопили подвалы домов, подполья, отдельные улицы, </a:t>
            </a:r>
            <a:r>
              <a:rPr lang="ru-RU" altLang="ru-RU" dirty="0" err="1" smtClean="0">
                <a:latin typeface="Arial" panose="020B0604020202020204" pitchFamily="34" charset="0"/>
              </a:rPr>
              <a:t>золоотвалы</a:t>
            </a:r>
            <a:r>
              <a:rPr lang="ru-RU" altLang="ru-RU" dirty="0" smtClean="0">
                <a:latin typeface="Arial" panose="020B0604020202020204" pitchFamily="34" charset="0"/>
              </a:rPr>
              <a:t> ТЭЦ. 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Основными причинами подъема грунтовых вод и подтопления населенных пунктов и объектов инфраструктуры в бассейне Верхней Оби являются природные факторы, нарушение естественного подземного и поверхностного стоков в результате непродуманного строительства жилых и инфраструктурных объектов. 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C1683A-42AD-4C1A-91A6-DC3FDF1503FD}" type="slidenum">
              <a:rPr lang="ru-RU" altLang="ru-RU" sz="1200" smtClean="0"/>
              <a:pPr/>
              <a:t>12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0249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Многолетнее функционирование в бассейнах рек Оби и Иртыша крупнейших в России радиохимических, угледобывающих, металлургических, нефтехимических,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нефте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и газодобывающих производств локально привело к радиоактивному, химическому и биологическому загрязнению вод и донных отложений рек, озер, болот и искусственных водоемов, подземных горизонтов. Проблемы качества воды в большей степени характерны для крупных промышленных центров, водоснабжение которых главным образом осуществляется за счет поверхностных водных источников. </a:t>
            </a:r>
            <a:r>
              <a:rPr lang="ru-RU" altLang="ru-RU" dirty="0" smtClean="0"/>
              <a:t>Приоритетными загрязняющими веществами рек Обь-Иртышского бассейна являются ионы аммоний, фосфаты, нитриты, органические вещества фенолы, нефтепродукты. Среди тяжелых металлов превышения допустимых концентраций (для </a:t>
            </a:r>
            <a:r>
              <a:rPr lang="ru-RU" altLang="ru-RU" dirty="0" err="1" smtClean="0"/>
              <a:t>рыбохозяйственных</a:t>
            </a:r>
            <a:r>
              <a:rPr lang="ru-RU" altLang="ru-RU" dirty="0" smtClean="0"/>
              <a:t> водоемов) наблюдаются для железа и меди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на всех ВХУ, для марганца</a:t>
            </a:r>
            <a:r>
              <a:rPr lang="en-US" altLang="ru-RU" dirty="0" smtClean="0"/>
              <a:t> </a:t>
            </a:r>
            <a:r>
              <a:rPr lang="ru-RU" altLang="ru-RU" dirty="0" smtClean="0"/>
              <a:t>и цинка, преимущественно, в районах Средней и Нижней Оби.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49D3A-6DC1-443B-B932-3643EC8EBA1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324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Далее  - несколько  гидробиологических  результатов ИВЭП СО РАН, полученных</a:t>
            </a:r>
            <a:r>
              <a:rPr lang="ru-RU" altLang="ru-RU" baseline="0" dirty="0" smtClean="0"/>
              <a:t> в ходе</a:t>
            </a:r>
            <a:r>
              <a:rPr lang="ru-RU" altLang="ru-RU" dirty="0" smtClean="0"/>
              <a:t> комплексных экспедиционных водно-экологических исследований  в бассейне реки Оби в 2017 г. </a:t>
            </a:r>
          </a:p>
          <a:p>
            <a:r>
              <a:rPr lang="ru-RU" altLang="ru-RU" dirty="0" smtClean="0"/>
              <a:t>Численность </a:t>
            </a:r>
            <a:r>
              <a:rPr lang="ru-RU" altLang="ru-RU" dirty="0" err="1" smtClean="0"/>
              <a:t>цианопрокариот</a:t>
            </a:r>
            <a:r>
              <a:rPr lang="ru-RU" altLang="ru-RU" dirty="0" smtClean="0"/>
              <a:t> (</a:t>
            </a:r>
            <a:r>
              <a:rPr lang="ru-RU" altLang="ru-RU" dirty="0" err="1" smtClean="0"/>
              <a:t>синезеленых</a:t>
            </a:r>
            <a:r>
              <a:rPr lang="ru-RU" altLang="ru-RU" dirty="0" smtClean="0"/>
              <a:t> водорослей) вдоль по течению р. Оби на том же участке Оби. Эти водоросли являются индикаторами содержания в воде органических загрязняющих веществ. Некоторые виды </a:t>
            </a:r>
            <a:r>
              <a:rPr lang="ru-RU" altLang="ru-RU" dirty="0" err="1" smtClean="0"/>
              <a:t>цианопрокариот</a:t>
            </a:r>
            <a:r>
              <a:rPr lang="ru-RU" altLang="ru-RU" dirty="0" smtClean="0"/>
              <a:t> являются продуцентами опасных токсинов.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5C2B6C-957F-4FC7-830F-8B9976901928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7365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Изучение гидробиологического режима р. Оби показало, что максимумы содержания хлорофилла а  (индикатора развития фитопланктона) обусловлены загрязнением на участках ниже поступления стоков г. Новосибирска и ниже впадения р. Томь, а также впадением крупнейших притоков – Чулым и Иртыш. Минимумы наблюдаются в средней части зарегулированного участке реки, а также под влиянием притоков заболоченными водосборами (</a:t>
            </a:r>
            <a:r>
              <a:rPr lang="ru-RU" altLang="ru-RU" dirty="0" err="1" smtClean="0">
                <a:latin typeface="Arial" panose="020B0604020202020204" pitchFamily="34" charset="0"/>
              </a:rPr>
              <a:t>Кеть</a:t>
            </a:r>
            <a:r>
              <a:rPr lang="ru-RU" altLang="ru-RU" dirty="0" smtClean="0">
                <a:latin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</a:rPr>
              <a:t>Васюган</a:t>
            </a:r>
            <a:r>
              <a:rPr lang="ru-RU" altLang="ru-RU" dirty="0" smtClean="0">
                <a:latin typeface="Arial" panose="020B0604020202020204" pitchFamily="34" charset="0"/>
              </a:rPr>
              <a:t>). В целом, в реке Обь практически на всем протяжении поддерживается высокий уровень развития фитопланктона, что указывает на высокий трофический статус и </a:t>
            </a:r>
            <a:r>
              <a:rPr lang="ru-RU" altLang="ru-RU" dirty="0" err="1" smtClean="0">
                <a:latin typeface="Arial" panose="020B0604020202020204" pitchFamily="34" charset="0"/>
              </a:rPr>
              <a:t>самоочищающую</a:t>
            </a:r>
            <a:r>
              <a:rPr lang="ru-RU" altLang="ru-RU" dirty="0" smtClean="0">
                <a:latin typeface="Arial" panose="020B0604020202020204" pitchFamily="34" charset="0"/>
              </a:rPr>
              <a:t> способность реки.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49D3A-6DC1-443B-B932-3643EC8EBA1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742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Экосистема реки Обь обладает значительной способностью к самоочищению. Происходящие в ней изменения по характеру обратимы, однако на наиболее загрязненных участках существует угроза перехода в кризисное состояние. Такие участки отмечаются ниже по течению крупных городов и промышленных центров. Вместе с тем загрязнение проявляется здесь локально и не имеет повсеместного распространения. Поэтому в целом выполненная оценка состояния водных объектов бассейна по гидрохимическим и гидробиологическим показателям свидетельствует о благополучной экологической обстановке. По условиям самоочищения за счет разбавляющей способности, интенсивности трансформации загрязняющих веществ, температуры и цветности воды, уровня развития планктона и бентоса, а также по содержанию растворенного в воде кислорода, биогенных и органических веществ, результатам биоиндикации р. Обь в период открытой воды на всем протяжении течения характеризуется высокими потенциалом и интенсивностью самоочищения вследствие взаимодействия физических, химических и биологических процессов. Наблюдается снижение интенсивности самоочищения в подледный период, особенно в условиях поступления с заболоченного водосбора на участке Средней Оби вод, обогащенных органическими веществами, что определяет дефицит кислорода и значительные изменения экосистемы реки, включая заморы рыб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C1696-18DB-4BE3-A41E-767DD3D38B9F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139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1200" dirty="0" smtClean="0"/>
              <a:t>Примеры локальных проявлений </a:t>
            </a:r>
          </a:p>
          <a:p>
            <a:pPr>
              <a:defRPr/>
            </a:pPr>
            <a:r>
              <a:rPr lang="ru-RU" sz="1200" dirty="0" smtClean="0"/>
              <a:t>сильного антропогенного воздействия: оз. Б. Яровое и </a:t>
            </a:r>
            <a:r>
              <a:rPr lang="ru-RU" sz="1200" smtClean="0"/>
              <a:t>Самотлор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D297DF-032B-4486-8559-86734C1C5800}" type="slidenum">
              <a:rPr lang="ru-RU" altLang="ru-RU" sz="1200" smtClean="0"/>
              <a:pPr/>
              <a:t>17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70288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200" dirty="0" smtClean="0"/>
              <a:t>Для </a:t>
            </a:r>
            <a:r>
              <a:rPr lang="ru-RU" sz="1200" dirty="0" smtClean="0"/>
              <a:t>территории Обь-Иртышского бассейна присущи такие проблемы и ситуации, как наводнения, подтопления, маловодья, негативные русловые и береговые процессы, загрязнение вод. </a:t>
            </a:r>
          </a:p>
          <a:p>
            <a:r>
              <a:rPr lang="ru-RU" sz="1200" dirty="0" smtClean="0"/>
              <a:t>Выявлена </a:t>
            </a:r>
            <a:r>
              <a:rPr lang="ru-RU" sz="1200" dirty="0" err="1" smtClean="0"/>
              <a:t>ассиметрия</a:t>
            </a:r>
            <a:r>
              <a:rPr lang="ru-RU" sz="1200" dirty="0" smtClean="0"/>
              <a:t> водно-экологических проблем, когда для отдельных участков бассейна характерен дефицит водных ресурсов, для других – при избытке водных ресурсов – актуальны регулярно повторяющиеся процессы весенних подтоплений и наводнений. </a:t>
            </a:r>
          </a:p>
          <a:p>
            <a:r>
              <a:rPr lang="ru-RU" sz="1200" dirty="0" smtClean="0"/>
              <a:t>В значительной мере экологическую ситуацию в Обь-Иртышском бассейне осложняет трансграничный характер Иртыша и его притоков. </a:t>
            </a:r>
          </a:p>
          <a:p>
            <a:r>
              <a:rPr lang="ru-RU" sz="1200" dirty="0" smtClean="0"/>
              <a:t>Многолетнее функционирование в бассейне крупнейших в России </a:t>
            </a:r>
            <a:r>
              <a:rPr lang="ru-RU" sz="1200" dirty="0" err="1" smtClean="0"/>
              <a:t>нефте</a:t>
            </a:r>
            <a:r>
              <a:rPr lang="ru-RU" sz="1200" dirty="0" smtClean="0"/>
              <a:t>- и газодобывающих комплексов, горнорудных и промышленных предприятий привело к локальному загрязнению многих водных объектов, но значительный потенциал самоочищения крупных водотоков предотвращает негативное воздействие этих загрязнений на нижележащие участки бассейна.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5444B8-3092-4F92-AA35-A28A6EEEB0FE}" type="slidenum">
              <a:rPr lang="ru-RU" altLang="ru-RU" sz="1200" smtClean="0"/>
              <a:pPr/>
              <a:t>18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28331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БЛАГОДАРЮ ЗА ВНИМАНИЕ!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3F8506-2422-4D23-A05B-174C797F3885}" type="slidenum">
              <a:rPr lang="ru-RU" altLang="ru-RU" sz="1200" smtClean="0"/>
              <a:pPr/>
              <a:t>19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01318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Река Обь – одна из крупнейших на Земле, вместе с Катунью она имеет протяженность более 4000 км, площадь бассейна –  около 3 млн км</a:t>
            </a:r>
            <a:r>
              <a:rPr lang="ru-RU" altLang="ru-RU" baseline="30000" dirty="0" smtClean="0">
                <a:latin typeface="Arial" panose="020B0604020202020204" pitchFamily="34" charset="0"/>
              </a:rPr>
              <a:t>2</a:t>
            </a:r>
            <a:r>
              <a:rPr lang="ru-RU" altLang="ru-RU" dirty="0" smtClean="0">
                <a:latin typeface="Arial" panose="020B0604020202020204" pitchFamily="34" charset="0"/>
              </a:rPr>
              <a:t>. Ее средний расход в верхнем течении (г. Барнаул) – 1,5 тыс. м</a:t>
            </a:r>
            <a:r>
              <a:rPr lang="ru-RU" altLang="ru-RU" baseline="30000" dirty="0" smtClean="0">
                <a:latin typeface="Arial" panose="020B0604020202020204" pitchFamily="34" charset="0"/>
              </a:rPr>
              <a:t>3</a:t>
            </a:r>
            <a:r>
              <a:rPr lang="ru-RU" altLang="ru-RU" dirty="0" smtClean="0">
                <a:latin typeface="Arial" panose="020B0604020202020204" pitchFamily="34" charset="0"/>
              </a:rPr>
              <a:t>/с, минимальный – 162 м</a:t>
            </a:r>
            <a:r>
              <a:rPr lang="ru-RU" altLang="ru-RU" baseline="30000" dirty="0" smtClean="0">
                <a:latin typeface="Arial" panose="020B0604020202020204" pitchFamily="34" charset="0"/>
              </a:rPr>
              <a:t>3</a:t>
            </a:r>
            <a:r>
              <a:rPr lang="ru-RU" altLang="ru-RU" dirty="0" smtClean="0">
                <a:latin typeface="Arial" panose="020B0604020202020204" pitchFamily="34" charset="0"/>
              </a:rPr>
              <a:t>/с, максимальный – 12,5 тыс. м</a:t>
            </a:r>
            <a:r>
              <a:rPr lang="ru-RU" altLang="ru-RU" baseline="30000" dirty="0" smtClean="0">
                <a:latin typeface="Arial" panose="020B0604020202020204" pitchFamily="34" charset="0"/>
              </a:rPr>
              <a:t>3</a:t>
            </a:r>
            <a:r>
              <a:rPr lang="ru-RU" altLang="ru-RU" dirty="0" smtClean="0">
                <a:latin typeface="Arial" panose="020B0604020202020204" pitchFamily="34" charset="0"/>
              </a:rPr>
              <a:t>/с. Это река продолжительного половодья, что объясняет длительное затопление стариц и проток.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Река Обь – одна из крупнейших на Земле, вместе с Катунью она имеет протяженность 4338 км, площадь бассейна – 2990 тыс.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Среднемноголетний объем речного стока Оби – 403 км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/год, что соответствует слою стока в 134 мм/год. Река пересекает с юга на север территорию Западной Сибири и на всем своем протяжении, кроме истока, Обь представляет собой типично равнинную реку с малыми уклонами и широкой заболоченной долиной, достигающей местами ширины несколько десятков километров. </a:t>
            </a: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92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ED0EB6-0EFE-4385-B9D5-66FF606711F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82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Для Обь-Иртышского бассейна  характерны различные острые проблемы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водообеспечения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и водопользования.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Вододефицитные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районы бассейна в основном приурочены к его степной части – области замкнутого стока Обь-Иртышского междуречья и некоторым небольшим, но освоенным водосборам восточного склона Уральских гор. В противоположность этому в ряде регионов бассейна Верхней Оби актуальными являются проблемы подтоплений и наводнений. Особенно остро эти проблемы стоят в бассейнах горных и предгорных притоков. Для трансграничной реки Иртыш характерны проблемы совместного использования ее водных ресурсов Китаем, Казахстаном и Россией. Практически на всех участках равнинной части бассейна водные объекты по классификации Росгидромета относятся к «загрязненным» – «очень грязным» (р. Обь и ее основные притоки, крупные водоемы), что в основном обусловлено природным особенностями их водосборов. Однако нередки случая сильного загрязнения поверхностных вод бассейна в районах расположения крупных горнодобывающих и промышленных производств, а также населенных пунктов (что характерно для южной части бассейна), или в районах нефтепромыслов (северная часть бассейна). В ОИБ также находятся несколько районов падения отделяемых частей ракет-носителей, запускаемых с космодрома «Байконур»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CB5CAA-77E8-4CE6-AC1E-6C60DE8423C4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97129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>
                <a:latin typeface="Arial" panose="020B0604020202020204" pitchFamily="34" charset="0"/>
              </a:rPr>
              <a:t>Для водных объектов  бассейна Оби и Иртыша характерны следующие гидрологические и гидрогеологические опасные процессы и явления: </a:t>
            </a:r>
            <a:r>
              <a:rPr lang="ru-RU" altLang="ru-RU" smtClean="0">
                <a:latin typeface="Arial" panose="020B0604020202020204" pitchFamily="34" charset="0"/>
              </a:rPr>
              <a:t>наводнения (затопления территорий);  опасные изменения уровня грунтовых вод: экстремально низкий уровень грунтовых вод и экстремально высокий уровень грунтовых вод (подтопление); маловодья; негативные русловые процессы; переработка берегов водохранилищ. 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92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2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84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6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8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001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80C96F-05CB-4D55-B950-9F9C13486BE9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2504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Опасные гидрологические явления представляют значительную угрозу жизни населения и экономике юго-западных регионов Сибирского федерального округа. Особенности гидрологического режима обусловливают возникновение чрезвычайных ситуаций в бассейне Верхней Оби, вероятность которых оценивается как наиболее высокая для наводнений, вызванных половодьями и паводками. Например, в 2014 и 2018 гг. имели место чрезвычайные гидрологические ситуации, обусловленные экстремальным, сложно прогнозируемым весенним паводком с расходами воды редкой повторяемости . Эти опасные гидрологические ситуации сформировались в результате сочетания аномальных гидрометеорологических условий: положительной температурной аномалии, вызвавшей таяние снега и ледников в горах и формированием аномальной по объему, площади и продолжительности зоны дождевых осадков в бассейне Верхней Оби. Русловые процессы, выражающиеся в изменении плановых очертаний русел, вертикальных отметок дна, смещении аллювиальных форм руслового рельефа также могут сопровождаться опасными проявлениями.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35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513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A41463-2291-414F-AB07-AF660B01A9A0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62240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 typeface="Symbol" panose="05050102010706020507" pitchFamily="18" charset="2"/>
              <a:buNone/>
            </a:pPr>
            <a:r>
              <a:rPr lang="ru-RU" altLang="ru-RU" smtClean="0">
                <a:latin typeface="Arial" panose="020B0604020202020204" pitchFamily="34" charset="0"/>
              </a:rPr>
              <a:t>По масштабам проявления произошедшие паводки  в 2014 г. классифицировались как природные чрезвычайные ситуации федерального характера. В ряде территорий был введен режим чрезвычайной ситуации.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С начала инструментальных наблюдений на реках бассейна Верхней Оби самые крупные наводнения фиксировались в 1920, 1928, 1937, 1954, 1958, 1969, 2010 годах.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E13F09-6EC1-45E9-873F-54A34B066046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39438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latin typeface="Tahoma" panose="020B0604030504040204" pitchFamily="34" charset="0"/>
              </a:rPr>
              <a:t>Риск наводнений и иного негативного воздействия вод будет сохраняться и усиливаться в будущем:</a:t>
            </a:r>
          </a:p>
          <a:p>
            <a:r>
              <a:rPr lang="ru-RU" altLang="ru-RU" b="1" smtClean="0">
                <a:latin typeface="Tahoma" panose="020B0604030504040204" pitchFamily="34" charset="0"/>
              </a:rPr>
              <a:t>- в связи с учащением опасных гидрологических явлений из-за природно-климатических изменений последних лет;</a:t>
            </a:r>
          </a:p>
          <a:p>
            <a:r>
              <a:rPr lang="ru-RU" altLang="ru-RU" b="1" smtClean="0">
                <a:latin typeface="Tahoma" panose="020B0604030504040204" pitchFamily="34" charset="0"/>
              </a:rPr>
              <a:t>- продолжающимся антропогенным освоением периодически подтапливаемых территорий;</a:t>
            </a:r>
          </a:p>
          <a:p>
            <a:r>
              <a:rPr lang="ru-RU" altLang="ru-RU" b="1" smtClean="0">
                <a:latin typeface="Tahoma" panose="020B0604030504040204" pitchFamily="34" charset="0"/>
              </a:rPr>
              <a:t>- недостаточной надежностью прогнозирования гидрологических процессов.</a:t>
            </a:r>
            <a:endParaRPr lang="ru-RU" altLang="ru-RU" b="1" smtClean="0">
              <a:latin typeface="Arial" panose="020B0604020202020204" pitchFamily="34" charset="0"/>
            </a:endParaRP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E76033-2248-4340-AC73-057B0CCFAA20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532613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Прогнозирование природных катастрофических процессов, изучение их динамики является важной задачей, для решения которой используются различные методы. В ИВЭП СО РАН развиваются следующее научные подходы в прогнозировании опасных гидрологических явлений: классические гидрологические стохастические исследования; изучение процессов формирования стока в бассейне на основе ландшафтного подхода; математическое моделирование волн половодий и паводков; разработка дистанционных микроволновых методов космического мониторинга предвестников опасных гидрологических явлений. 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BE8C2B-B7E2-4CAB-8251-430ED33977BC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99636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Трансграничный характер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Иртыша и его притоков Ишима и Тобола также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значительной мере определяет экологическую ситуацию в бассейне. Остаются нерешенными вопросы институционального регулирования водопользования в межнациональных и межрегиональных сегментах водохозяйственной системы бассейна. Нет согласованных лимитов вододеления, что особенно актуально в маловодные годы и сезоны; нет и жестко согласованных графиков попусков трансграничных вод с учетом безопасного функционирования имеющихся ГТС и водохозяйственных систем.</a:t>
            </a:r>
          </a:p>
          <a:p>
            <a:r>
              <a:rPr lang="ru-RU" altLang="ru-RU" sz="1200" dirty="0" smtClean="0"/>
              <a:t>Установлено, что существенное значение в формировании качества вод р. Иртыш имеет трансграничное поступление загрязняющих вещества из Казахстана. Большая часть водосбора р. Иртыш и ее правых притоков подвержена значительному антропогенному воздействию. Для воды р. Иртыш и ее притоков универсальными элементами – индикаторами промышленного загрязнения являются медь, цинк, свинец, хром. Содержание указанных тяжелых металлов превышает </a:t>
            </a:r>
            <a:r>
              <a:rPr lang="ru-RU" altLang="ru-RU" sz="1200" dirty="0" err="1" smtClean="0"/>
              <a:t>ПДКр.х</a:t>
            </a:r>
            <a:r>
              <a:rPr lang="ru-RU" altLang="ru-RU" sz="1200" dirty="0" smtClean="0"/>
              <a:t>. практически на всем протяжении р. Иртыш и ее правых притоков. В воде р. Ишим превышение </a:t>
            </a:r>
            <a:r>
              <a:rPr lang="ru-RU" altLang="ru-RU" sz="1200" dirty="0" err="1" smtClean="0"/>
              <a:t>ПДКр.х</a:t>
            </a:r>
            <a:r>
              <a:rPr lang="ru-RU" altLang="ru-RU" sz="1200" dirty="0" smtClean="0"/>
              <a:t>. химических элементов в пограничном с территорией России регионе Казахстана характерно только для железа. Приоритетными загрязняющими веществами воды р. Ишим являются железо общее, сульфаты, никель, нефтепродукты</a:t>
            </a:r>
            <a:r>
              <a:rPr lang="ru-RU" altLang="ru-RU" sz="1400" dirty="0" smtClean="0"/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49D3A-6DC1-443B-B932-3643EC8EBA1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CorelDRAW" r:id="rId3" imgW="2163128" imgH="1210628" progId="CorelDRAW.Graphic.12">
                  <p:embed/>
                </p:oleObj>
              </mc:Choice>
              <mc:Fallback>
                <p:oleObj name="CorelDRAW" r:id="rId3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1" name="CorelDRAW" r:id="rId5" imgW="2163128" imgH="1210628" progId="CorelDRAW.Graphic.12">
                  <p:embed/>
                </p:oleObj>
              </mc:Choice>
              <mc:Fallback>
                <p:oleObj name="CorelDRAW" r:id="rId5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5" name="Picture 14" descr="Заголовок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0"/>
            <a:ext cx="45354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 lIns="91440" tIns="45720" rIns="91440" bIns="45720"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lIns="91440" tIns="45720" rIns="91440" bIns="45720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3842-A670-485D-9C19-B82BAFCE4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59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F8ED-C3C1-4F3A-A4B2-644F5206C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0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9413" y="142875"/>
            <a:ext cx="1943100" cy="2905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0113" y="142875"/>
            <a:ext cx="5676900" cy="2905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5314-B864-4514-81E3-D0D639DBD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81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00113" y="142875"/>
            <a:ext cx="7772400" cy="2905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FD8B-F32E-46E5-BDA6-18DD2373E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20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42875"/>
            <a:ext cx="7772400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00113" y="1628775"/>
            <a:ext cx="7772400" cy="14192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EA7C-6276-4424-9737-508F537FA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60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00113" y="142875"/>
            <a:ext cx="7772400" cy="5492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1628775"/>
            <a:ext cx="3810000" cy="63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62513" y="1628775"/>
            <a:ext cx="3810000" cy="63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00113" y="2414588"/>
            <a:ext cx="3810000" cy="633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2513" y="2414588"/>
            <a:ext cx="3810000" cy="633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20AC-AEDE-4AFC-A8A3-9ED418DB5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203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CorelDRAW" r:id="rId3" imgW="2163128" imgH="1210628" progId="CorelDRAW.Graphic.12">
                  <p:embed/>
                </p:oleObj>
              </mc:Choice>
              <mc:Fallback>
                <p:oleObj name="CorelDRAW" r:id="rId3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7" name="CorelDRAW" r:id="rId5" imgW="2163128" imgH="1210628" progId="CorelDRAW.Graphic.12">
                  <p:embed/>
                </p:oleObj>
              </mc:Choice>
              <mc:Fallback>
                <p:oleObj name="CorelDRAW" r:id="rId5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CorelDRAW" r:id="rId6" imgW="2163128" imgH="1210628" progId="CorelDRAW.Graphic.12">
                  <p:embed/>
                </p:oleObj>
              </mc:Choice>
              <mc:Fallback>
                <p:oleObj name="CorelDRAW" r:id="rId6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9607-F51B-43AA-87A5-A639D8E2EF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80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CorelDRAW" r:id="rId3" imgW="2163128" imgH="1210628" progId="CorelDRAW.Graphic.12">
                  <p:embed/>
                </p:oleObj>
              </mc:Choice>
              <mc:Fallback>
                <p:oleObj name="CorelDRAW" r:id="rId3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CorelDRAW" r:id="rId5" imgW="2163128" imgH="1210628" progId="CorelDRAW.Graphic.12">
                  <p:embed/>
                </p:oleObj>
              </mc:Choice>
              <mc:Fallback>
                <p:oleObj name="CorelDRAW" r:id="rId5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name="CorelDRAW" r:id="rId6" imgW="2163128" imgH="1210628" progId="CorelDRAW.Graphic.12">
                  <p:embed/>
                </p:oleObj>
              </mc:Choice>
              <mc:Fallback>
                <p:oleObj name="CorelDRAW" r:id="rId6" imgW="2163128" imgH="121062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6935C-70B5-45E0-B817-B316EEF94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7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3D0D-B986-4BA2-9289-F40FC7BB7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7C80F-B726-405D-B697-8F2EA6D33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68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0E9F-AA9F-4251-90A2-6717FD6FA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84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810000" cy="141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2513" y="1628775"/>
            <a:ext cx="3810000" cy="141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A431D-874A-4181-BF77-D710F640C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22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A5CA-35C8-4271-86B2-E0E5359664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52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5CD21-9A70-4C00-9492-341F0C2C3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C03C-4D6E-46B8-9E56-501DCA497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79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94A-CB15-4504-B8D4-652BCCEE8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93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693EB-589D-4418-BBC8-FBA440304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8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7FD">
            <a:alpha val="3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42875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28775"/>
            <a:ext cx="7772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381750"/>
            <a:ext cx="3921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B032F00-F6D7-4371-B9A1-229F775D2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 userDrawn="1"/>
        </p:nvGraphicFramePr>
        <p:xfrm>
          <a:off x="8277225" y="6373813"/>
          <a:ext cx="8667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orelDRAW" r:id="rId20" imgW="2163128" imgH="1210628" progId="CorelDRAW.Graphic.12">
                  <p:embed/>
                </p:oleObj>
              </mc:Choice>
              <mc:Fallback>
                <p:oleObj name="CorelDRAW" r:id="rId20" imgW="2163128" imgH="1210628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73813"/>
                        <a:ext cx="866775" cy="484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49" r:id="rId14"/>
    <p:sldLayoutId id="2147484352" r:id="rId15"/>
    <p:sldLayoutId id="2147484353" r:id="rId16"/>
    <p:sldLayoutId id="214748435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D6C36"/>
        </a:buClr>
        <a:buFont typeface="Wingdings" panose="05000000000000000000" pitchFamily="2" charset="2"/>
        <a:buChar char="Ш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D6C36"/>
        </a:buClr>
        <a:buFont typeface="Wingdings" panose="05000000000000000000" pitchFamily="2" charset="2"/>
        <a:buChar char="Ш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D6C36"/>
        </a:buClr>
        <a:buFont typeface="Wingdings" panose="05000000000000000000" pitchFamily="2" charset="2"/>
        <a:buChar char="Ш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D6C36"/>
        </a:buClr>
        <a:buFont typeface="Wingdings" panose="05000000000000000000" pitchFamily="2" charset="2"/>
        <a:buChar char="Ш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D6C36"/>
        </a:buClr>
        <a:buFont typeface="Wingdings" panose="05000000000000000000" pitchFamily="2" charset="2"/>
        <a:buChar char="Ш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D6C36"/>
        </a:buClr>
        <a:buFont typeface="Wingdings" pitchFamily="2" charset="2"/>
        <a:buChar char="Ш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D6C36"/>
        </a:buClr>
        <a:buFont typeface="Wingdings" pitchFamily="2" charset="2"/>
        <a:buChar char="Ш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D6C36"/>
        </a:buClr>
        <a:buFont typeface="Wingdings" pitchFamily="2" charset="2"/>
        <a:buChar char="Ш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D6C36"/>
        </a:buClr>
        <a:buFont typeface="Wingdings" pitchFamily="2" charset="2"/>
        <a:buChar char="Ш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63713" y="1838107"/>
            <a:ext cx="7380287" cy="1292662"/>
          </a:xfrm>
        </p:spPr>
        <p:txBody>
          <a:bodyPr lIns="0" tIns="0" rIns="0" bIns="0"/>
          <a:lstStyle/>
          <a:p>
            <a:r>
              <a:rPr lang="ru-RU" sz="2800" dirty="0">
                <a:effectLst/>
              </a:rPr>
              <a:t>ОСНОВНЫЕ ВОДНО-ЭКОЛОГИЧЕСКИЕ </a:t>
            </a:r>
            <a:r>
              <a:rPr lang="ru-RU" sz="2800" dirty="0" smtClean="0">
                <a:effectLst/>
              </a:rPr>
              <a:t>ПРОБЛЕМЫ ОБЬ-ИРТЫШСКОГО </a:t>
            </a:r>
            <a:r>
              <a:rPr lang="ru-RU" sz="2800" dirty="0">
                <a:effectLst/>
              </a:rPr>
              <a:t>БАССЕЙНА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4740"/>
            <a:ext cx="6858000" cy="677108"/>
          </a:xfrm>
          <a:noFill/>
        </p:spPr>
        <p:txBody>
          <a:bodyPr lIns="0" tIns="0" rIns="0" bIns="0"/>
          <a:lstStyle/>
          <a:p>
            <a:r>
              <a:rPr lang="ru-RU" altLang="ru-RU" sz="2000" b="1" dirty="0" smtClean="0"/>
              <a:t>А.В. Пузанов, </a:t>
            </a:r>
            <a:r>
              <a:rPr lang="ru-RU" altLang="ru-RU" sz="2000" b="1" u="sng" dirty="0"/>
              <a:t>Д.М. Безматерных</a:t>
            </a:r>
            <a:r>
              <a:rPr lang="ru-RU" altLang="ru-RU" sz="2000" b="1" u="sng" dirty="0" smtClean="0"/>
              <a:t>,  </a:t>
            </a:r>
          </a:p>
          <a:p>
            <a:r>
              <a:rPr lang="ru-RU" altLang="ru-RU" sz="2000" b="1" dirty="0" smtClean="0"/>
              <a:t>В.В. Кириллов, В.Ф. Резников</a:t>
            </a:r>
            <a:endParaRPr lang="ru-RU" altLang="ru-RU" sz="2000" dirty="0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6092825"/>
            <a:ext cx="669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/>
              <a:t> </a:t>
            </a:r>
            <a:r>
              <a:rPr lang="en-US" altLang="ru-RU" sz="1800" dirty="0"/>
              <a:t>201</a:t>
            </a:r>
            <a:r>
              <a:rPr lang="ru-RU" altLang="ru-RU" sz="1800" dirty="0" smtClean="0"/>
              <a:t>8 г.</a:t>
            </a:r>
            <a:endParaRPr lang="en-US" alt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71291"/>
            <a:ext cx="7772400" cy="492443"/>
          </a:xfrm>
        </p:spPr>
        <p:txBody>
          <a:bodyPr/>
          <a:lstStyle/>
          <a:p>
            <a:r>
              <a:rPr lang="ru-RU" sz="3200" dirty="0">
                <a:effectLst/>
              </a:rPr>
              <a:t>Перераспределение речного стока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44" y="836712"/>
            <a:ext cx="8445028" cy="5367623"/>
          </a:xfrm>
        </p:spPr>
        <p:txBody>
          <a:bodyPr/>
          <a:lstStyle/>
          <a:p>
            <a:r>
              <a:rPr lang="ru-RU" kern="1200" dirty="0">
                <a:latin typeface="Arial" charset="0"/>
              </a:rPr>
              <a:t>Неравномерное обеспечение населения и экономики СССР водными ресурсами предопределило разработку в 1970-х годах проектов внутрибассейновых и межбассейновых перераспределений речного </a:t>
            </a:r>
            <a:r>
              <a:rPr lang="ru-RU" kern="1200" dirty="0" smtClean="0">
                <a:latin typeface="Arial" charset="0"/>
              </a:rPr>
              <a:t>стока. </a:t>
            </a:r>
          </a:p>
          <a:p>
            <a:r>
              <a:rPr lang="ru-RU" kern="1200" dirty="0" smtClean="0">
                <a:latin typeface="Arial" charset="0"/>
              </a:rPr>
              <a:t>К </a:t>
            </a:r>
            <a:r>
              <a:rPr lang="ru-RU" kern="1200" dirty="0">
                <a:latin typeface="Arial" charset="0"/>
              </a:rPr>
              <a:t>реализованным внутрибассейновым переброскам водного стока в бассейне Верхней Оби относятся </a:t>
            </a:r>
            <a:r>
              <a:rPr lang="ru-RU" kern="1200" dirty="0" err="1">
                <a:latin typeface="Arial" charset="0"/>
              </a:rPr>
              <a:t>Кулундинский</a:t>
            </a:r>
            <a:r>
              <a:rPr lang="ru-RU" kern="1200" dirty="0">
                <a:latin typeface="Arial" charset="0"/>
              </a:rPr>
              <a:t> канал и </a:t>
            </a:r>
            <a:r>
              <a:rPr lang="ru-RU" kern="1200" dirty="0" err="1">
                <a:latin typeface="Arial" charset="0"/>
              </a:rPr>
              <a:t>Чарышский</a:t>
            </a:r>
            <a:r>
              <a:rPr lang="ru-RU" kern="1200" dirty="0">
                <a:latin typeface="Arial" charset="0"/>
              </a:rPr>
              <a:t> групповой водопровод. Периодически происходит возврат к рассмотрению ряда проектов внутрибассейновой и межбассейновой переброски. </a:t>
            </a:r>
          </a:p>
          <a:p>
            <a:r>
              <a:rPr lang="ru-RU" kern="1200" dirty="0">
                <a:latin typeface="Arial" charset="0"/>
              </a:rPr>
              <a:t>В прошлом также рассматривались разные проекты перебросок водных ресурсов сибирских рек в бассейн р. Иртыш. Эти проекты широко обсуждались, но в итоге не были приняты к реализации. </a:t>
            </a:r>
            <a:endParaRPr lang="ru-RU" kern="1200" dirty="0" smtClean="0">
              <a:latin typeface="Arial" charset="0"/>
            </a:endParaRPr>
          </a:p>
          <a:p>
            <a:r>
              <a:rPr lang="ru-RU" kern="1200" dirty="0" smtClean="0">
                <a:latin typeface="Arial" charset="0"/>
              </a:rPr>
              <a:t>В </a:t>
            </a:r>
            <a:r>
              <a:rPr lang="ru-RU" kern="1200" dirty="0">
                <a:latin typeface="Arial" charset="0"/>
              </a:rPr>
              <a:t>мае 2016 г. министр сельского хозяйства РФ А.Н. Ткачев сделал предложение о переброске части стока верховий р. Обь (70 млн м</a:t>
            </a:r>
            <a:r>
              <a:rPr lang="ru-RU" kern="1200" baseline="30000" dirty="0">
                <a:latin typeface="Arial" charset="0"/>
              </a:rPr>
              <a:t>3</a:t>
            </a:r>
            <a:r>
              <a:rPr lang="ru-RU" kern="1200" dirty="0">
                <a:latin typeface="Arial" charset="0"/>
              </a:rPr>
              <a:t>) через территорию Казахстана в засушливые районы Синьцзян-Уйгурского автономного района </a:t>
            </a:r>
            <a:r>
              <a:rPr lang="ru-RU" kern="1200" dirty="0" smtClean="0">
                <a:latin typeface="Arial" charset="0"/>
              </a:rPr>
              <a:t>КНР </a:t>
            </a:r>
            <a:r>
              <a:rPr lang="ru-RU" kern="1200" dirty="0">
                <a:latin typeface="Arial" charset="0"/>
              </a:rPr>
              <a:t>путем развития инженерной инфраструктуры двух гидротехнических объектов – Гилевского водохранилища и </a:t>
            </a:r>
            <a:r>
              <a:rPr lang="ru-RU" kern="1200" dirty="0" err="1">
                <a:latin typeface="Arial" charset="0"/>
              </a:rPr>
              <a:t>Кулундинского</a:t>
            </a:r>
            <a:r>
              <a:rPr lang="ru-RU" kern="1200" dirty="0">
                <a:latin typeface="Arial" charset="0"/>
              </a:rPr>
              <a:t> магистрального канала в Алтайском крае. </a:t>
            </a:r>
            <a:endParaRPr lang="ru-RU" kern="1200" dirty="0" smtClean="0">
              <a:latin typeface="Arial" charset="0"/>
            </a:endParaRPr>
          </a:p>
          <a:p>
            <a:r>
              <a:rPr lang="ru-RU" kern="1200" dirty="0" smtClean="0">
                <a:latin typeface="Arial" charset="0"/>
              </a:rPr>
              <a:t>В </a:t>
            </a:r>
            <a:r>
              <a:rPr lang="ru-RU" kern="1200" dirty="0">
                <a:latin typeface="Arial" charset="0"/>
              </a:rPr>
              <a:t>настоящее время Казахстанской стороной для компенсации объема изъятия стока р. Черный Иртыш в Китае предложена схема </a:t>
            </a:r>
            <a:r>
              <a:rPr lang="ru-RU" kern="1200" dirty="0" smtClean="0">
                <a:latin typeface="Arial" charset="0"/>
              </a:rPr>
              <a:t>использования </a:t>
            </a:r>
            <a:r>
              <a:rPr lang="ru-RU" kern="1200" dirty="0">
                <a:latin typeface="Arial" charset="0"/>
              </a:rPr>
              <a:t>стока российских рек по Верхне-Катунскому направлению, исключающая сооружение крупных водохранилищ и ориентированная на тоннельный (либо насосный) вариант преодоления водораздела (в рамках Межгосударственного водно-экологического консорциума «Иртыш»).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7C80F-B726-405D-B697-8F2EA6D33649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8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738664"/>
          </a:xfrm>
        </p:spPr>
        <p:txBody>
          <a:bodyPr/>
          <a:lstStyle/>
          <a:p>
            <a:r>
              <a:rPr lang="ru-RU" sz="2400" dirty="0" smtClean="0"/>
              <a:t>Варианты перераспределения стока </a:t>
            </a:r>
            <a:br>
              <a:rPr lang="ru-RU" sz="2400" dirty="0" smtClean="0"/>
            </a:br>
            <a:r>
              <a:rPr lang="ru-RU" sz="2400" dirty="0" smtClean="0"/>
              <a:t>в Обь-Иртышском бассейне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D7C80F-B726-405D-B697-8F2EA6D33649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662"/>
          <a:stretch/>
        </p:blipFill>
        <p:spPr>
          <a:xfrm>
            <a:off x="-36512" y="764704"/>
            <a:ext cx="8351912" cy="6163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6639" t="51118" r="13749" b="3232"/>
          <a:stretch/>
        </p:blipFill>
        <p:spPr>
          <a:xfrm>
            <a:off x="4836870" y="764704"/>
            <a:ext cx="42912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EF3394-9AFC-4AEB-AAEA-4D0D1B5B7F9E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45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Подтопление населенных пунктов и объектов инфраструктуры талыми и грунтовыми водами</a:t>
            </a:r>
            <a:endParaRPr lang="ru-RU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0" y="4229100"/>
            <a:ext cx="82788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Tx/>
              <a:buFontTx/>
              <a:buNone/>
            </a:pPr>
            <a:r>
              <a:rPr lang="ru-RU" altLang="ru-RU" dirty="0"/>
              <a:t>В последнее время важной водно-экологической проблемой в бассейне Верхней Оби является подтопление населенных пунктов, объектов инфраструктурного обустройства территорий. В 2016–2017 гг. наиболее остро эта проблема проявилась в </a:t>
            </a:r>
            <a:r>
              <a:rPr lang="ru-RU" altLang="ru-RU" dirty="0" smtClean="0"/>
              <a:t>степных района Алтайского края, </a:t>
            </a:r>
            <a:r>
              <a:rPr lang="ru-RU" altLang="ru-RU" dirty="0"/>
              <a:t>а также в городах Горняке и Рубцовске, где практически на всей территории грунтовые воды подтопили подвалы домов, подполья, отдельные улицы, </a:t>
            </a:r>
            <a:r>
              <a:rPr lang="ru-RU" altLang="ru-RU" dirty="0" err="1"/>
              <a:t>золоотвалы</a:t>
            </a:r>
            <a:r>
              <a:rPr lang="ru-RU" altLang="ru-RU" dirty="0"/>
              <a:t> ТЭЦ. </a:t>
            </a:r>
          </a:p>
          <a:p>
            <a:pPr>
              <a:spcBef>
                <a:spcPct val="30000"/>
              </a:spcBef>
              <a:buClrTx/>
              <a:buFontTx/>
              <a:buNone/>
            </a:pPr>
            <a:r>
              <a:rPr lang="ru-RU" altLang="ru-RU" dirty="0"/>
              <a:t>Основными причинами подъема грунтовых вод и подтопления населенных пунктов и объектов инфраструктуры в бассейне Верхней Оби являются природные факторы, нарушение естественного подземного и поверхностного стоков в результате непродуманного строительства жилых и инфраструктурных объектов. </a:t>
            </a:r>
          </a:p>
        </p:txBody>
      </p:sp>
      <p:pic>
        <p:nvPicPr>
          <p:cNvPr id="44037" name="Picture 2" descr="http://stormnews.ru/wp-content/uploads/2017/04/20170417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65188"/>
            <a:ext cx="597693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6050"/>
            <a:ext cx="7772400" cy="492443"/>
          </a:xfrm>
        </p:spPr>
        <p:txBody>
          <a:bodyPr/>
          <a:lstStyle/>
          <a:p>
            <a:r>
              <a:rPr lang="ru-RU" sz="3200" dirty="0">
                <a:effectLst/>
              </a:rPr>
              <a:t>Загрязнение водных объектов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935C-70B5-45E0-B817-B316EEF94D8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8830" b="11481"/>
          <a:stretch>
            <a:fillRect/>
          </a:stretch>
        </p:blipFill>
        <p:spPr bwMode="auto">
          <a:xfrm>
            <a:off x="179388" y="836613"/>
            <a:ext cx="41052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25" y="3916363"/>
            <a:ext cx="9001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/>
              <a:t>Оценка качества поверхностных вод  Обь-Иртышского бассейна по классам загрязнения</a:t>
            </a:r>
          </a:p>
        </p:txBody>
      </p:sp>
      <p:graphicFrame>
        <p:nvGraphicFramePr>
          <p:cNvPr id="8" name="Group 130"/>
          <p:cNvGraphicFramePr>
            <a:graphicFrameLocks noGrp="1"/>
          </p:cNvGraphicFramePr>
          <p:nvPr>
            <p:ph idx="1"/>
          </p:nvPr>
        </p:nvGraphicFramePr>
        <p:xfrm>
          <a:off x="323850" y="4797425"/>
          <a:ext cx="7772400" cy="1676400"/>
        </p:xfrm>
        <a:graphic>
          <a:graphicData uri="http://schemas.openxmlformats.org/drawingml/2006/table">
            <a:tbl>
              <a:tblPr/>
              <a:tblGrid>
                <a:gridCol w="3287713"/>
                <a:gridCol w="1493837"/>
                <a:gridCol w="1495425"/>
                <a:gridCol w="1495425"/>
              </a:tblGrid>
              <a:tr h="2841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бассейна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УКИЗВ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Верхняя Обь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Обь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Нижняя Обь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1116013" y="4221163"/>
            <a:ext cx="64087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/>
              <a:t>Интервалы варьирования УКИЗВ</a:t>
            </a:r>
            <a:r>
              <a:rPr lang="en-US" altLang="ru-RU"/>
              <a:t>*</a:t>
            </a:r>
            <a:r>
              <a:rPr lang="ru-RU" altLang="ru-RU"/>
              <a:t> и его средние значения для разных участков Обь-Иртышского бассейн </a:t>
            </a:r>
          </a:p>
        </p:txBody>
      </p:sp>
      <p:sp>
        <p:nvSpPr>
          <p:cNvPr id="10" name="Text Box 131"/>
          <p:cNvSpPr txBox="1">
            <a:spLocks noChangeArrowheads="1"/>
          </p:cNvSpPr>
          <p:nvPr/>
        </p:nvSpPr>
        <p:spPr bwMode="auto">
          <a:xfrm>
            <a:off x="4427538" y="892175"/>
            <a:ext cx="464343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dirty="0"/>
              <a:t>Приоритетными загрязняющими веществами рек Обь-Иртышского бассейна являются ионы аммоний, фосфаты, нитриты, органические вещества фенолы, нефтепродукты. Среди тяжелых металлов превышения допустимых концентраций (для </a:t>
            </a:r>
            <a:r>
              <a:rPr lang="ru-RU" altLang="ru-RU" dirty="0" err="1"/>
              <a:t>рыбохозяйственных</a:t>
            </a:r>
            <a:r>
              <a:rPr lang="ru-RU" altLang="ru-RU" dirty="0"/>
              <a:t> водоемов) наблюдаются для железа и меди</a:t>
            </a:r>
            <a:r>
              <a:rPr lang="en-US" altLang="ru-RU" dirty="0"/>
              <a:t> </a:t>
            </a:r>
            <a:r>
              <a:rPr lang="ru-RU" altLang="ru-RU" dirty="0"/>
              <a:t>на всех ВХУ, для марганца</a:t>
            </a:r>
            <a:r>
              <a:rPr lang="en-US" altLang="ru-RU" dirty="0"/>
              <a:t> </a:t>
            </a:r>
            <a:r>
              <a:rPr lang="ru-RU" altLang="ru-RU" dirty="0"/>
              <a:t>и цинка, преимущественно, в районах Средней и Нижней Оби.</a:t>
            </a:r>
          </a:p>
        </p:txBody>
      </p:sp>
      <p:sp>
        <p:nvSpPr>
          <p:cNvPr id="11" name="Text Box 132"/>
          <p:cNvSpPr txBox="1">
            <a:spLocks noChangeArrowheads="1"/>
          </p:cNvSpPr>
          <p:nvPr/>
        </p:nvSpPr>
        <p:spPr bwMode="auto">
          <a:xfrm>
            <a:off x="231775" y="6453188"/>
            <a:ext cx="451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400"/>
              <a:t>*</a:t>
            </a:r>
            <a:r>
              <a:rPr lang="ru-RU" altLang="ru-RU" sz="1400"/>
              <a:t> Удельный комбинаторный индекс загрязнения вод</a:t>
            </a:r>
          </a:p>
        </p:txBody>
      </p:sp>
    </p:spTree>
    <p:extLst>
      <p:ext uri="{BB962C8B-B14F-4D97-AF65-F5344CB8AC3E}">
        <p14:creationId xmlns:p14="http://schemas.microsoft.com/office/powerpoint/2010/main" val="21527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" y="1340768"/>
            <a:ext cx="9148763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87" y="151472"/>
            <a:ext cx="90412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Некоторые результаты комплексных экспедиционных</a:t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водно-экологических исследований </a:t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бассейне реки Оби в 2017 г.</a:t>
            </a:r>
          </a:p>
          <a:p>
            <a:pPr algn="ctr"/>
            <a:endParaRPr lang="ru-RU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37" y="6044757"/>
            <a:ext cx="8589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Пузанов А.В., Безматерных Д.М., Винокуров Ю.И., Зиновьев А.Т., Кириллов В.В., Красноярова Б.А., Рыбкина И.Д., </a:t>
            </a:r>
            <a:r>
              <a:rPr lang="ru-RU" sz="1200" dirty="0" err="1"/>
              <a:t>Котовщиков</a:t>
            </a:r>
            <a:r>
              <a:rPr lang="ru-RU" sz="1200" dirty="0"/>
              <a:t> А.В., Дьяченко А.В. Современное состояние и экологические проблемы Обь-Иртышского бассейна // Водное хозяйство России: проблемы, технологии, управление. – 2017. – № 6. – С. 106-118.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931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1EBBDC5-64DF-4FE5-B4AC-4470BA08162B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0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275" y="-42863"/>
            <a:ext cx="9144000" cy="1081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/>
              <a:t>Содержание хлорофилла </a:t>
            </a:r>
            <a:r>
              <a:rPr lang="ru-RU" sz="3200" i="1" dirty="0"/>
              <a:t>а</a:t>
            </a:r>
            <a:r>
              <a:rPr lang="ru-RU" sz="3200" dirty="0"/>
              <a:t> в реке Обь от истока до устья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68313" y="4724400"/>
            <a:ext cx="835215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/>
              <a:t>Максимумы содержания хлорофилл а обусловлены загрязнением на участках ниже поступления стоков г. Новосибирска и ниже впадения р. Томь, а также впадением крупнейших притоков – Чулым и Иртыш. Минимумы наблюдаются в средней части зарегулированного участке реки, а также под влиянием притоков заболоченными водосборами (</a:t>
            </a:r>
            <a:r>
              <a:rPr lang="ru-RU" altLang="ru-RU" dirty="0" err="1"/>
              <a:t>Кеть</a:t>
            </a:r>
            <a:r>
              <a:rPr lang="ru-RU" altLang="ru-RU" dirty="0"/>
              <a:t>, </a:t>
            </a:r>
            <a:r>
              <a:rPr lang="ru-RU" altLang="ru-RU" dirty="0" err="1"/>
              <a:t>Васюган</a:t>
            </a:r>
            <a:r>
              <a:rPr lang="ru-RU" altLang="ru-RU" dirty="0"/>
              <a:t>). В целом, в реке Обь практически на всем протяжении поддерживается высокий уровень развития фитопланктона, что указывает на высокий трофический статус и </a:t>
            </a:r>
            <a:r>
              <a:rPr lang="ru-RU" altLang="ru-RU" dirty="0" err="1"/>
              <a:t>самоочищающую</a:t>
            </a:r>
            <a:r>
              <a:rPr lang="ru-RU" altLang="ru-RU" dirty="0"/>
              <a:t> способность </a:t>
            </a:r>
            <a:r>
              <a:rPr lang="ru-RU" altLang="ru-RU" dirty="0" smtClean="0"/>
              <a:t>реки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/>
              <a:t>(Пузанов и др., 2017). </a:t>
            </a:r>
            <a:endParaRPr lang="ru-RU" altLang="ru-RU" dirty="0"/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4" b="5475"/>
          <a:stretch>
            <a:fillRect/>
          </a:stretch>
        </p:blipFill>
        <p:spPr bwMode="auto">
          <a:xfrm>
            <a:off x="69850" y="1038225"/>
            <a:ext cx="90741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4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3785"/>
            <a:ext cx="7772400" cy="369332"/>
          </a:xfrm>
          <a:extLst/>
        </p:spPr>
        <p:txBody>
          <a:bodyPr/>
          <a:lstStyle/>
          <a:p>
            <a:r>
              <a:rPr lang="ru-RU" altLang="ru-RU" sz="2400" kern="1200"/>
              <a:t>Характеристика самоочищающей способности</a:t>
            </a:r>
          </a:p>
        </p:txBody>
      </p:sp>
      <p:graphicFrame>
        <p:nvGraphicFramePr>
          <p:cNvPr id="233613" name="Group 141"/>
          <p:cNvGraphicFramePr>
            <a:graphicFrameLocks noGrp="1"/>
          </p:cNvGraphicFramePr>
          <p:nvPr>
            <p:ph sz="half" idx="1"/>
          </p:nvPr>
        </p:nvGraphicFramePr>
        <p:xfrm>
          <a:off x="539750" y="908050"/>
          <a:ext cx="8027988" cy="3097214"/>
        </p:xfrm>
        <a:graphic>
          <a:graphicData uri="http://schemas.openxmlformats.org/drawingml/2006/table">
            <a:tbl>
              <a:tblPr/>
              <a:tblGrid>
                <a:gridCol w="3060700"/>
                <a:gridCol w="1744663"/>
                <a:gridCol w="3222625"/>
              </a:tblGrid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самоочищения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самоочищения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 перемешивания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равнинная река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слабая интенсивность перемешивания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воды в летний период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17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класс самоочищения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Разбавляющая способность (норма среднегодового расхода воды )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&gt;1000 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/с (слияние Бии и Катуни)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крупная река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м3/с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 Салехарда)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крупнейшая река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Интегральные условия самоочищения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верхнее течение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хорошие условия самоочищения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нижнее течение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хорошие условия самоочищения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5" name="Text Box 137"/>
          <p:cNvSpPr txBox="1">
            <a:spLocks noChangeArrowheads="1"/>
          </p:cNvSpPr>
          <p:nvPr/>
        </p:nvSpPr>
        <p:spPr bwMode="auto">
          <a:xfrm>
            <a:off x="2390775" y="549275"/>
            <a:ext cx="391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Оценка условий самоочищения р. Обь </a:t>
            </a:r>
          </a:p>
        </p:txBody>
      </p:sp>
      <p:graphicFrame>
        <p:nvGraphicFramePr>
          <p:cNvPr id="35876" name="Object 138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4437063"/>
          <a:ext cx="763270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Документ" r:id="rId4" imgW="5957595" imgH="1078497" progId="Word.Document.8">
                  <p:embed/>
                </p:oleObj>
              </mc:Choice>
              <mc:Fallback>
                <p:oleObj name="Документ" r:id="rId4" imgW="5957595" imgH="10784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7632700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7" name="Text Box 142"/>
          <p:cNvSpPr txBox="1">
            <a:spLocks noChangeArrowheads="1"/>
          </p:cNvSpPr>
          <p:nvPr/>
        </p:nvSpPr>
        <p:spPr bwMode="auto">
          <a:xfrm>
            <a:off x="1023938" y="4076700"/>
            <a:ext cx="61896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Биологические факторы и показатели самоочищения р. Обь </a:t>
            </a:r>
          </a:p>
        </p:txBody>
      </p:sp>
      <p:sp>
        <p:nvSpPr>
          <p:cNvPr id="35878" name="Text Box 143"/>
          <p:cNvSpPr txBox="1">
            <a:spLocks noChangeArrowheads="1"/>
          </p:cNvSpPr>
          <p:nvPr/>
        </p:nvSpPr>
        <p:spPr bwMode="auto">
          <a:xfrm>
            <a:off x="250825" y="5734050"/>
            <a:ext cx="79930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400" dirty="0"/>
              <a:t>По условиям самоочищения р. Обь в период открытой воды на всем протяжении течения характеризуется высокими потенциалом и интенсивностью самоочищения; наблюдается снижение интенсивности самоочищения в подледный период, особенно в условиях поступления с заболоченного водосбора на участке Средней Оби </a:t>
            </a:r>
            <a:r>
              <a:rPr lang="ru-RU" altLang="ru-RU" sz="1400" dirty="0" smtClean="0"/>
              <a:t>вод (Кириллов и др., 2010)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9832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8F5320B-3924-46DD-8C1C-1E481AA3989D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00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5" y="1931231"/>
            <a:ext cx="4328506" cy="338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142" y="5415607"/>
            <a:ext cx="383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Озеро Большое Яровое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6359" y="5415606"/>
            <a:ext cx="271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Озеро </a:t>
            </a:r>
            <a:r>
              <a:rPr lang="ru-RU" sz="2400" b="1" dirty="0" err="1" smtClean="0"/>
              <a:t>Самотлор</a:t>
            </a:r>
            <a:endParaRPr lang="ru-RU" sz="2400" b="1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35" y="1917376"/>
            <a:ext cx="3746029" cy="34137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8471" y="315283"/>
            <a:ext cx="8744009" cy="1081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3200" dirty="0" smtClean="0"/>
              <a:t>Примеры локальных проявлений </a:t>
            </a:r>
          </a:p>
          <a:p>
            <a:pPr>
              <a:defRPr/>
            </a:pPr>
            <a:r>
              <a:rPr lang="ru-RU" sz="3200" dirty="0" smtClean="0"/>
              <a:t>сильного антропогенного воздействия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5492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375444" y="1196752"/>
            <a:ext cx="8402637" cy="4985980"/>
          </a:xfrm>
        </p:spPr>
        <p:txBody>
          <a:bodyPr/>
          <a:lstStyle/>
          <a:p>
            <a:r>
              <a:rPr lang="ru-RU" altLang="ru-RU" sz="1800" dirty="0" smtClean="0"/>
              <a:t>Для </a:t>
            </a:r>
            <a:r>
              <a:rPr lang="ru-RU" sz="1800" dirty="0" smtClean="0"/>
              <a:t>территории </a:t>
            </a:r>
            <a:r>
              <a:rPr lang="ru-RU" sz="1800" dirty="0"/>
              <a:t>Обь-Иртышского бассейна присущи такие проблемы и ситуации, как наводнения, подтопления, маловодья, негативные русловые и береговые процессы, загрязнение вод. </a:t>
            </a:r>
            <a:endParaRPr lang="ru-RU" sz="1800" dirty="0" smtClean="0"/>
          </a:p>
          <a:p>
            <a:r>
              <a:rPr lang="ru-RU" sz="1800" dirty="0" smtClean="0"/>
              <a:t>Выявлена </a:t>
            </a:r>
            <a:r>
              <a:rPr lang="ru-RU" sz="1800" dirty="0" err="1"/>
              <a:t>ассиметрия</a:t>
            </a:r>
            <a:r>
              <a:rPr lang="ru-RU" sz="1800" dirty="0"/>
              <a:t> водно-экологических проблем, когда для отдельных участков бассейна характерен дефицит водных ресурсов, для других – при избытке водных ресурсов – актуальны регулярно повторяющиеся процессы весенних подтоплений и наводнений.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значительной мере экологическую ситуацию в Обь-Иртышском бассейне осложняет трансграничный характер Иртыша и его притоков. </a:t>
            </a:r>
          </a:p>
          <a:p>
            <a:r>
              <a:rPr lang="ru-RU" sz="1800" dirty="0"/>
              <a:t>Многолетнее функционирование в бассейне крупнейших в России </a:t>
            </a:r>
            <a:r>
              <a:rPr lang="ru-RU" sz="1800" dirty="0" err="1"/>
              <a:t>нефте</a:t>
            </a:r>
            <a:r>
              <a:rPr lang="ru-RU" sz="1800" dirty="0"/>
              <a:t>- и газодобывающих комплексов, горнорудных и промышленных предприятий привело к локальному загрязнению многих водных объектов, но значительный потенциал самоочищения крупных водотоков предотвращает негативное воздействие этих загрязнений на нижележащие участки бассейна.</a:t>
            </a:r>
          </a:p>
          <a:p>
            <a:pPr>
              <a:buFont typeface="Tahoma" panose="020B0604030504040204" pitchFamily="34" charset="0"/>
              <a:buAutoNum type="arabicPeriod"/>
              <a:defRPr/>
            </a:pPr>
            <a:endParaRPr lang="ru-RU" altLang="ru-RU" sz="1800" dirty="0" smtClean="0"/>
          </a:p>
          <a:p>
            <a:pPr>
              <a:defRPr/>
            </a:pPr>
            <a:endParaRPr lang="ru-RU" altLang="ru-RU" sz="1800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ED3D6D-AAFD-440F-AE36-4F6AE5D4DAEA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6A76A6-64DE-4545-BA90-A97BDF537A1F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000" smtClean="0"/>
          </a:p>
        </p:txBody>
      </p:sp>
      <p:pic>
        <p:nvPicPr>
          <p:cNvPr id="41987" name="Picture 4" descr="нес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157788"/>
            <a:ext cx="2519362" cy="1468437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5" descr="Долина 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857750"/>
            <a:ext cx="1979613" cy="1654175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6" descr="до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1979612" cy="1614487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7" descr="долина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14625"/>
            <a:ext cx="1979613" cy="1614488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8" descr="Ущелье реки Чульч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2159000" cy="1635125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9" descr="неск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1500"/>
            <a:ext cx="2587625" cy="1257300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10" descr="ri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786063"/>
            <a:ext cx="1979612" cy="1506537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1" descr="river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4572000"/>
            <a:ext cx="1979613" cy="1517650"/>
          </a:xfrm>
          <a:prstGeom prst="rect">
            <a:avLst/>
          </a:prstGeom>
          <a:noFill/>
          <a:ln w="38100" cmpd="thinThick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2195513" y="2786063"/>
            <a:ext cx="46624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БЛАГОДАРЮ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47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731479-130A-42B9-9B3D-8242E2A6FFC3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5651500" y="4389438"/>
          <a:ext cx="3168650" cy="1920875"/>
        </p:xfrm>
        <a:graphic>
          <a:graphicData uri="http://schemas.openxmlformats.org/drawingml/2006/table">
            <a:tbl>
              <a:tblPr/>
              <a:tblGrid>
                <a:gridCol w="1126632"/>
                <a:gridCol w="2042018"/>
              </a:tblGrid>
              <a:tr h="914702"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>
                          <a:effectLst/>
                        </a:rPr>
                        <a:t>Длина</a:t>
                      </a: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3650 </a:t>
                      </a:r>
                      <a:r>
                        <a:rPr lang="ru-RU" sz="1800" dirty="0" smtClean="0">
                          <a:effectLst/>
                        </a:rPr>
                        <a:t>км (от слияния Бии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</a:p>
                    <a:p>
                      <a:pPr fontAlgn="t"/>
                      <a:r>
                        <a:rPr lang="ru-RU" sz="1800" baseline="0" dirty="0" smtClean="0">
                          <a:effectLst/>
                        </a:rPr>
                        <a:t>и Катуни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Бассейн</a:t>
                      </a: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2 990 000 </a:t>
                      </a:r>
                      <a:r>
                        <a:rPr lang="ru-RU" sz="1800" dirty="0" err="1">
                          <a:effectLst/>
                        </a:rPr>
                        <a:t>км²</a:t>
                      </a:r>
                      <a:endParaRPr lang="ru-RU" sz="1800" dirty="0">
                        <a:effectLst/>
                      </a:endParaRP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8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 воды</a:t>
                      </a: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>
                          <a:effectLst/>
                        </a:rPr>
                        <a:t>12 </a:t>
                      </a:r>
                      <a:r>
                        <a:rPr lang="ru-RU" sz="1800" dirty="0" smtClean="0">
                          <a:effectLst/>
                        </a:rPr>
                        <a:t>492</a:t>
                      </a:r>
                      <a:r>
                        <a:rPr lang="ru-RU" sz="1800" dirty="0">
                          <a:effectLst/>
                        </a:rPr>
                        <a:t> м³/с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fontAlgn="t"/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287 км от устья)</a:t>
                      </a:r>
                    </a:p>
                  </a:txBody>
                  <a:tcPr marL="91449" marR="91449" marT="45735" marB="4573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33" name="Picture 6" descr="http://unienc.ru/w/ru/images/79/Ob_river_bas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20663"/>
            <a:ext cx="5402263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Box 6"/>
          <p:cNvSpPr txBox="1">
            <a:spLocks noChangeArrowheads="1"/>
          </p:cNvSpPr>
          <p:nvPr/>
        </p:nvSpPr>
        <p:spPr bwMode="auto">
          <a:xfrm>
            <a:off x="5508625" y="4005263"/>
            <a:ext cx="358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/>
              <a:t>Основные характеристики</a:t>
            </a:r>
          </a:p>
        </p:txBody>
      </p:sp>
      <p:pic>
        <p:nvPicPr>
          <p:cNvPr id="9235" name="Picture 3" descr="https://upload.wikimedia.org/wikipedia/commons/thumb/7/70/Ob.Banaul.jpg/1280px-Ob.Bana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09613"/>
            <a:ext cx="42672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Box 7"/>
          <p:cNvSpPr txBox="1">
            <a:spLocks noChangeArrowheads="1"/>
          </p:cNvSpPr>
          <p:nvPr/>
        </p:nvSpPr>
        <p:spPr bwMode="auto">
          <a:xfrm>
            <a:off x="5508625" y="3500438"/>
            <a:ext cx="343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/>
              <a:t>Обь в районе г. Барнаула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4213" y="115888"/>
            <a:ext cx="7772400" cy="1662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r">
              <a:defRPr/>
            </a:pPr>
            <a:r>
              <a:rPr lang="ru-RU" sz="3200" dirty="0" smtClean="0"/>
              <a:t>Природные  условия в Обь-Иртышском бассейне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/>
          </p:nvPr>
        </p:nvSpPr>
        <p:spPr>
          <a:xfrm>
            <a:off x="179388" y="986840"/>
            <a:ext cx="8641084" cy="5262979"/>
          </a:xfrm>
        </p:spPr>
        <p:txBody>
          <a:bodyPr/>
          <a:lstStyle/>
          <a:p>
            <a:r>
              <a:rPr lang="ru-RU" altLang="ru-RU" sz="1800" dirty="0" smtClean="0"/>
              <a:t>Для бассейна Верхней Оби характерны различные проблемы </a:t>
            </a:r>
            <a:r>
              <a:rPr lang="ru-RU" altLang="ru-RU" sz="1800" dirty="0" err="1" smtClean="0"/>
              <a:t>водообеспечения</a:t>
            </a:r>
            <a:r>
              <a:rPr lang="ru-RU" altLang="ru-RU" sz="1800" dirty="0" smtClean="0"/>
              <a:t> и водопользования. </a:t>
            </a:r>
          </a:p>
          <a:p>
            <a:r>
              <a:rPr lang="ru-RU" altLang="ru-RU" sz="1800" dirty="0" err="1" smtClean="0"/>
              <a:t>Вододефицитные</a:t>
            </a:r>
            <a:r>
              <a:rPr lang="ru-RU" altLang="ru-RU" sz="1800" dirty="0" smtClean="0"/>
              <a:t> районы бассейна приурочены к его степной части и, в большей степени, относятся к области замкнутого стока Обь-Иртышского междуречья (</a:t>
            </a:r>
            <a:r>
              <a:rPr lang="ru-RU" altLang="ru-RU" sz="1800" dirty="0" err="1" smtClean="0"/>
              <a:t>Кулундинская</a:t>
            </a:r>
            <a:r>
              <a:rPr lang="ru-RU" altLang="ru-RU" sz="1800" dirty="0" smtClean="0"/>
              <a:t> и Барабинская низменности). </a:t>
            </a:r>
          </a:p>
          <a:p>
            <a:r>
              <a:rPr lang="ru-RU" altLang="ru-RU" sz="1800" dirty="0" smtClean="0"/>
              <a:t>В противоположность этому в ряде районов бассейна Верхней Оби актуальными являются проблемы подтоплений и наводнений, особенно для бассейнов горных и предгорных притоков Оби.</a:t>
            </a:r>
          </a:p>
          <a:p>
            <a:r>
              <a:rPr lang="ru-RU" sz="1800" dirty="0"/>
              <a:t>Для трансграничной реки Иртыш характерны проблемы совместного использования ее водных ресурсов Китаем, Казахстаном и Россией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Практически на всех участках равнинной части бассейна водные объекты по классификации Росгидромета относятся к «загрязненным» – «очень грязным» (р. Обь и ее основные притоки, крупные водоемы), что в основном обусловлено природным особенностями их водосборов. </a:t>
            </a:r>
            <a:endParaRPr lang="ru-RU" sz="1800" dirty="0" smtClean="0"/>
          </a:p>
          <a:p>
            <a:r>
              <a:rPr lang="ru-RU" sz="1800" dirty="0"/>
              <a:t>Н</a:t>
            </a:r>
            <a:r>
              <a:rPr lang="ru-RU" sz="1800" dirty="0" smtClean="0"/>
              <a:t>ередки случаи </a:t>
            </a:r>
            <a:r>
              <a:rPr lang="ru-RU" sz="1800" dirty="0"/>
              <a:t>сильного загрязнения поверхностных вод бассейна в районах расположения крупных горнодобывающих и промышленных производств, а также населенных пунктов (что характерно для южной части бассейна), или в районах нефтепромыслов (северная часть бассейна). </a:t>
            </a:r>
            <a:endParaRPr lang="ru-RU" altLang="ru-RU" sz="1800" dirty="0" smtClean="0"/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BBC4EC-95E0-49BE-86A0-387ECD43368D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 smtClean="0"/>
          </a:p>
        </p:txBody>
      </p:sp>
      <p:sp>
        <p:nvSpPr>
          <p:cNvPr id="4" name="Text Box 497"/>
          <p:cNvSpPr txBox="1">
            <a:spLocks noChangeArrowheads="1"/>
          </p:cNvSpPr>
          <p:nvPr/>
        </p:nvSpPr>
        <p:spPr bwMode="auto">
          <a:xfrm>
            <a:off x="-24607" y="29706"/>
            <a:ext cx="8964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водно-экологические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проблемы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бассейне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Оби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31259"/>
            <a:ext cx="7988300" cy="3693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2400" dirty="0">
                <a:effectLst/>
              </a:rPr>
              <a:t>Опасные гидрологические </a:t>
            </a:r>
            <a:r>
              <a:rPr lang="ru-RU" sz="2400" dirty="0" smtClean="0">
                <a:effectLst/>
              </a:rPr>
              <a:t>явления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221663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/>
              <a:t>Для водных объектов  бассейна Оби и Иртыша характерны следующие гидрологические и гидрогеологические опасные процессы и явления: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 - наводнения (затопления территорий);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 опасные изменения уровня грунтовых вод: экстремально низкий уровень грунтовых вод и экстремально высокий уровень грунтовых вод (подтопление);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 маловодья;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 негативные русловые процессы;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- переработка берегов водохранилищ.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139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/>
          </a:p>
        </p:txBody>
      </p:sp>
      <p:pic>
        <p:nvPicPr>
          <p:cNvPr id="13317" name="Picture 10" descr="https://rus.rt.com/russian/images/f/1/e/f1e8e83ca81dbfbf27c6e4b989a80301ad8dd94e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561657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F40393-F48C-4D7E-8458-10694B1BBCC6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000" smtClean="0"/>
          </a:p>
        </p:txBody>
      </p:sp>
      <p:sp>
        <p:nvSpPr>
          <p:cNvPr id="7" name="TextBox 6"/>
          <p:cNvSpPr txBox="1"/>
          <p:nvPr/>
        </p:nvSpPr>
        <p:spPr>
          <a:xfrm>
            <a:off x="6052162" y="4212610"/>
            <a:ext cx="288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Пузанов </a:t>
            </a:r>
            <a:r>
              <a:rPr lang="ru-RU" sz="1400" dirty="0" err="1"/>
              <a:t>А.В</a:t>
            </a:r>
            <a:r>
              <a:rPr lang="ru-RU" sz="1400" dirty="0"/>
              <a:t>., Зиновьев </a:t>
            </a:r>
            <a:r>
              <a:rPr lang="ru-RU" sz="1400" dirty="0" err="1"/>
              <a:t>А.Т</a:t>
            </a:r>
            <a:r>
              <a:rPr lang="ru-RU" sz="1400" dirty="0"/>
              <a:t>., Безматерных Д.М., Резников </a:t>
            </a:r>
            <a:r>
              <a:rPr lang="ru-RU" sz="1400" dirty="0" err="1"/>
              <a:t>В.Ф</a:t>
            </a:r>
            <a:r>
              <a:rPr lang="ru-RU" sz="1400" dirty="0"/>
              <a:t>., Трошкин </a:t>
            </a:r>
            <a:r>
              <a:rPr lang="ru-RU" sz="1400" dirty="0" err="1"/>
              <a:t>Д.Н</a:t>
            </a:r>
            <a:r>
              <a:rPr lang="ru-RU" sz="1400" dirty="0"/>
              <a:t>. Опасные гидрологические явления в бассейне Верхней Оби: современные тенденции и прогнозирование // Водное хозяйство России: проблемы, технологии, управление. – 2018. – № 4. – С. 69-77.</a:t>
            </a:r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EA287C-3687-4F63-B08D-8ED30BF9B3BB}" type="slidenum">
              <a:rPr lang="ru-RU" altLang="ru-RU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323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28663"/>
            <a:ext cx="9144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511300" y="2105025"/>
            <a:ext cx="30607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400"/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827088" y="66675"/>
            <a:ext cx="8064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Катастрофический дождевой паводок на Алтае в 2014 г.</a:t>
            </a:r>
          </a:p>
        </p:txBody>
      </p:sp>
      <p:pic>
        <p:nvPicPr>
          <p:cNvPr id="15368" name="Picture 2" descr="http://www.sbras.info/system/files/upload/2014-08-07/IMG_20140530_082218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14400"/>
            <a:ext cx="47021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D8AFF-B7B5-426A-A9C0-65D369C3FC55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000" smtClean="0"/>
          </a:p>
        </p:txBody>
      </p:sp>
      <p:sp>
        <p:nvSpPr>
          <p:cNvPr id="15370" name="TextBox 1"/>
          <p:cNvSpPr txBox="1">
            <a:spLocks noChangeArrowheads="1"/>
          </p:cNvSpPr>
          <p:nvPr/>
        </p:nvSpPr>
        <p:spPr bwMode="auto">
          <a:xfrm>
            <a:off x="5230813" y="1193800"/>
            <a:ext cx="3743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Особенности гидрологического режима обусловливают возникновение чрезвычайных ситуаций в бассейне Верхней Оби, вероятность которых оценивается как наиболее высокая для наводнений, вызванных половодьями и паводками. </a:t>
            </a:r>
          </a:p>
        </p:txBody>
      </p:sp>
      <p:sp>
        <p:nvSpPr>
          <p:cNvPr id="15371" name="TextBox 2"/>
          <p:cNvSpPr txBox="1">
            <a:spLocks noChangeArrowheads="1"/>
          </p:cNvSpPr>
          <p:nvPr/>
        </p:nvSpPr>
        <p:spPr bwMode="auto">
          <a:xfrm>
            <a:off x="269875" y="3949700"/>
            <a:ext cx="41814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Опасные гидрологические ситуации в 2014 и  2018 гг. сформировались в результате сочетания аномальных гидрометеорологических условий: положительной температурной аномалии, вызвавшей таяние снега и ледников в горах и формированием аномальной по объему, площади и продолжительности зоны дождевых осадков в бассейне Верхней Оби. </a:t>
            </a:r>
          </a:p>
        </p:txBody>
      </p:sp>
      <p:pic>
        <p:nvPicPr>
          <p:cNvPr id="1537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429000"/>
            <a:ext cx="46926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"/>
          <p:cNvSpPr txBox="1">
            <a:spLocks noChangeArrowheads="1"/>
          </p:cNvSpPr>
          <p:nvPr/>
        </p:nvSpPr>
        <p:spPr bwMode="auto">
          <a:xfrm>
            <a:off x="427038" y="2997200"/>
            <a:ext cx="428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Горно-Алтайский филиал ИВЭП СО РАН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45C94-CA7A-4E84-A051-2B3F7D159B17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000" smtClean="0"/>
          </a:p>
        </p:txBody>
      </p:sp>
      <p:pic>
        <p:nvPicPr>
          <p:cNvPr id="1741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76250"/>
            <a:ext cx="71516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107950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Катастрофический дождевой паводок </a:t>
            </a:r>
            <a:r>
              <a:rPr lang="ru-RU" alt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alt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2014 г.</a:t>
            </a:r>
          </a:p>
        </p:txBody>
      </p:sp>
      <p:pic>
        <p:nvPicPr>
          <p:cNvPr id="174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652963"/>
            <a:ext cx="60102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27050" y="5627688"/>
            <a:ext cx="25923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b="1" dirty="0"/>
              <a:t>Ход уровней паводковой волны по постам рек Катунь, Бия и Обь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092950" y="620713"/>
            <a:ext cx="20510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С начала инструментальных наблюдений на реках бассейна Верхней Оби самые крупные наводнения фиксировались в 1920, 1928, 1937, 1954, 1958, 1969, 2010, 2014, 2018 годах.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50825" y="782638"/>
            <a:ext cx="82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2014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AFD08E-5B43-4395-A38F-42EE33315154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000" smtClean="0"/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71500" y="1052513"/>
            <a:ext cx="8064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ahoma" panose="020B0604030504040204" pitchFamily="34" charset="0"/>
              </a:rPr>
              <a:t>Риск наводнений и иного негативного воздействия вод будет сохраняться и усиливаться в будущем: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ahoma" panose="020B0604030504040204" pitchFamily="34" charset="0"/>
              </a:rPr>
              <a:t>- в связи с учащением опасных гидрологических явлений из-за природно-климатических изменений последних лет;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ahoma" panose="020B0604030504040204" pitchFamily="34" charset="0"/>
              </a:rPr>
              <a:t>- продолжающимся антропогенным освоением периодически подтапливаемых территорий;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latin typeface="Tahoma" panose="020B0604030504040204" pitchFamily="34" charset="0"/>
              </a:rPr>
              <a:t>- недостаточной надежностью прогнозирования гидрологических процессов.</a:t>
            </a:r>
            <a:endParaRPr lang="ru-RU" altLang="ru-RU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71500" y="471488"/>
            <a:ext cx="8064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Современные тенденции</a:t>
            </a:r>
          </a:p>
        </p:txBody>
      </p:sp>
      <p:pic>
        <p:nvPicPr>
          <p:cNvPr id="1946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16865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55650" y="5959475"/>
            <a:ext cx="309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Чемальская ГЭС во время паводка 2014 г.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508625" y="6011863"/>
            <a:ext cx="259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Размыв ж/д насыпи во время паводка 2014 г.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D6C36"/>
              </a:buClr>
              <a:buFont typeface="Wingdings" panose="05000000000000000000" pitchFamily="2" charset="2"/>
              <a:buChar char="Ш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711D88-0AC9-49B3-AB9E-9ADE89B912C2}" type="slidenum">
              <a:rPr lang="ru-RU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00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538" y="1340768"/>
            <a:ext cx="891063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классические гидрологические стохастические исследования;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изучение процессов формирования стока в бассейне на основе ландшафтного подхода;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разработка дистанционных микроволновых методов космического мониторинга предвестников опасных гидрологических явлений;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charset="0"/>
              </a:rPr>
              <a:t>математическое моделирование волн половодий и паводков. 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21508" name="Picture 2" descr="http://www.sbras.info/system/files/upload/2014-08-07/IMG_082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1" y="3284984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71500" y="44624"/>
            <a:ext cx="80645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Подходы в прогнозировании опасных гидрологических явлений, реализуемые в ИВЭП СО РАН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2162" y="4212610"/>
            <a:ext cx="288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Пузанов </a:t>
            </a:r>
            <a:r>
              <a:rPr lang="ru-RU" sz="1400" dirty="0" err="1"/>
              <a:t>А.В</a:t>
            </a:r>
            <a:r>
              <a:rPr lang="ru-RU" sz="1400" dirty="0"/>
              <a:t>., Зиновьев </a:t>
            </a:r>
            <a:r>
              <a:rPr lang="ru-RU" sz="1400" dirty="0" err="1"/>
              <a:t>А.Т</a:t>
            </a:r>
            <a:r>
              <a:rPr lang="ru-RU" sz="1400" dirty="0"/>
              <a:t>., Безматерных Д.М., Резников </a:t>
            </a:r>
            <a:r>
              <a:rPr lang="ru-RU" sz="1400" dirty="0" err="1"/>
              <a:t>В.Ф</a:t>
            </a:r>
            <a:r>
              <a:rPr lang="ru-RU" sz="1400" dirty="0"/>
              <a:t>., Трошкин </a:t>
            </a:r>
            <a:r>
              <a:rPr lang="ru-RU" sz="1400" dirty="0" err="1"/>
              <a:t>Д.Н</a:t>
            </a:r>
            <a:r>
              <a:rPr lang="ru-RU" sz="1400" dirty="0"/>
              <a:t>. Опасные гидрологические явления в бассейне Верхней Оби: современные тенденции и прогнозирование // Водное хозяйство России: проблемы, технологии, управление. – 2018. – № 4. – С. 69-77.</a:t>
            </a:r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7410"/>
            <a:ext cx="7772400" cy="492443"/>
          </a:xfrm>
        </p:spPr>
        <p:txBody>
          <a:bodyPr/>
          <a:lstStyle/>
          <a:p>
            <a:r>
              <a:rPr lang="ru-RU" sz="3200" dirty="0" smtClean="0">
                <a:effectLst/>
              </a:rPr>
              <a:t>Трансграничные проблемы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4561249"/>
          </a:xfrm>
        </p:spPr>
        <p:txBody>
          <a:bodyPr/>
          <a:lstStyle/>
          <a:p>
            <a:r>
              <a:rPr lang="ru-RU" kern="1200" dirty="0">
                <a:latin typeface="Arial" charset="0"/>
              </a:rPr>
              <a:t>Остаются нерешенными вопросы институционального регулирования </a:t>
            </a:r>
            <a:r>
              <a:rPr lang="ru-RU" kern="1200" dirty="0" smtClean="0">
                <a:latin typeface="Arial" charset="0"/>
              </a:rPr>
              <a:t>водопользования в Обь-Иртышском бассейне.</a:t>
            </a:r>
          </a:p>
          <a:p>
            <a:r>
              <a:rPr lang="ru-RU" kern="1200" dirty="0" smtClean="0">
                <a:latin typeface="Arial" charset="0"/>
              </a:rPr>
              <a:t>Нет </a:t>
            </a:r>
            <a:r>
              <a:rPr lang="ru-RU" kern="1200" dirty="0">
                <a:latin typeface="Arial" charset="0"/>
              </a:rPr>
              <a:t>согласованных лимитов вододеления, что особенно актуально в маловодные годы и </a:t>
            </a:r>
            <a:r>
              <a:rPr lang="ru-RU" kern="1200" dirty="0" smtClean="0">
                <a:latin typeface="Arial" charset="0"/>
              </a:rPr>
              <a:t>сезоны.</a:t>
            </a:r>
            <a:endParaRPr lang="ru-RU" altLang="ru-RU" dirty="0" smtClean="0"/>
          </a:p>
          <a:p>
            <a:r>
              <a:rPr lang="ru-RU" altLang="ru-RU" dirty="0" smtClean="0"/>
              <a:t>Установлено</a:t>
            </a:r>
            <a:r>
              <a:rPr lang="ru-RU" altLang="ru-RU" dirty="0"/>
              <a:t>, что существенное значение в формировании качества вод р. Иртыш имеет трансграничное поступление загрязняющих вещества из Казахстана. </a:t>
            </a:r>
          </a:p>
          <a:p>
            <a:r>
              <a:rPr lang="ru-RU" altLang="ru-RU" dirty="0"/>
              <a:t>Большая часть водосбора р. Иртыш и ее правых притоков подвержена значительному антропогенному воздействию. </a:t>
            </a:r>
          </a:p>
          <a:p>
            <a:r>
              <a:rPr lang="ru-RU" altLang="ru-RU" dirty="0"/>
              <a:t>Для воды р. Иртыш и ее притоков универсальными элементами – индикаторами промышленного загрязнения являются медь, цинк, свинец, хром. </a:t>
            </a:r>
          </a:p>
          <a:p>
            <a:r>
              <a:rPr lang="ru-RU" altLang="ru-RU" dirty="0"/>
              <a:t>Содержание указанных тяжелых металлов превышает </a:t>
            </a:r>
            <a:r>
              <a:rPr lang="ru-RU" altLang="ru-RU" dirty="0" err="1" smtClean="0"/>
              <a:t>ПДКрх</a:t>
            </a:r>
            <a:r>
              <a:rPr lang="ru-RU" altLang="ru-RU" dirty="0" smtClean="0"/>
              <a:t> </a:t>
            </a:r>
            <a:r>
              <a:rPr lang="ru-RU" altLang="ru-RU" dirty="0"/>
              <a:t>практически на всем протяжении р. Иртыш и ее правых притоков. В воде р. </a:t>
            </a:r>
            <a:r>
              <a:rPr lang="ru-RU" altLang="ru-RU" dirty="0" smtClean="0"/>
              <a:t>Ишим (приток Иртыша) </a:t>
            </a:r>
            <a:r>
              <a:rPr lang="ru-RU" altLang="ru-RU" dirty="0"/>
              <a:t>превышение </a:t>
            </a:r>
            <a:r>
              <a:rPr lang="ru-RU" altLang="ru-RU" dirty="0" err="1" smtClean="0"/>
              <a:t>ПДКрх</a:t>
            </a:r>
            <a:r>
              <a:rPr lang="ru-RU" altLang="ru-RU" dirty="0" smtClean="0"/>
              <a:t> </a:t>
            </a:r>
            <a:r>
              <a:rPr lang="ru-RU" altLang="ru-RU" dirty="0"/>
              <a:t>химических элементов в пограничном с территорией России регионе Казахстана характерно только для железа. </a:t>
            </a:r>
          </a:p>
          <a:p>
            <a:r>
              <a:rPr lang="ru-RU" altLang="ru-RU" dirty="0"/>
              <a:t>Приоритетными загрязняющими веществами воды р. </a:t>
            </a:r>
            <a:r>
              <a:rPr lang="ru-RU" altLang="ru-RU" dirty="0" smtClean="0"/>
              <a:t>Ишим являются </a:t>
            </a:r>
            <a:r>
              <a:rPr lang="ru-RU" altLang="ru-RU" dirty="0"/>
              <a:t>железо общее, сульфаты, никель, нефтепродукты</a:t>
            </a:r>
            <a:r>
              <a:rPr lang="ru-RU" altLang="ru-RU" sz="1800" dirty="0"/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0C03C-4D6E-46B8-9E56-501DCA4978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70658" name="Picture 2" descr="http://geography6class.ru/wp-content/uploads/2015/09/FIjU6cuhM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40" y="4742278"/>
            <a:ext cx="3231872" cy="21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6237312"/>
            <a:ext cx="901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Река </a:t>
            </a:r>
          </a:p>
          <a:p>
            <a:r>
              <a:rPr lang="ru-RU" b="1" dirty="0" smtClean="0"/>
              <a:t>Иртыш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0414" y="5284946"/>
            <a:ext cx="4443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Современное состояние водных ресурсов и функционирование водохозяйственного комплекса бассейна Оби и Иртыша / отв. ред. </a:t>
            </a:r>
            <a:r>
              <a:rPr lang="ru-RU" sz="1400" dirty="0" err="1"/>
              <a:t>Ю.И</a:t>
            </a:r>
            <a:r>
              <a:rPr lang="ru-RU" sz="1400" dirty="0"/>
              <a:t>. Винокуров, </a:t>
            </a:r>
            <a:r>
              <a:rPr lang="ru-RU" sz="1400" dirty="0" err="1"/>
              <a:t>А.В</a:t>
            </a:r>
            <a:r>
              <a:rPr lang="ru-RU" sz="1400" dirty="0"/>
              <a:t>. Пузанов, Д.М. Безматерных; </a:t>
            </a:r>
            <a:r>
              <a:rPr lang="ru-RU" sz="1400" dirty="0" smtClean="0"/>
              <a:t>ИВЭП </a:t>
            </a:r>
            <a:r>
              <a:rPr lang="ru-RU" sz="1400" dirty="0"/>
              <a:t>СО РАН. – Новосибирск: Изд-во СО РАН, 2012. – 236 с.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72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9124</TotalTime>
  <Words>3537</Words>
  <Application>Microsoft Office PowerPoint</Application>
  <PresentationFormat>Экран (4:3)</PresentationFormat>
  <Paragraphs>202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Cambria</vt:lpstr>
      <vt:lpstr>Wingdings</vt:lpstr>
      <vt:lpstr>Tahoma</vt:lpstr>
      <vt:lpstr>Symbol</vt:lpstr>
      <vt:lpstr>Times New Roman</vt:lpstr>
      <vt:lpstr>Verdana</vt:lpstr>
      <vt:lpstr>Слои</vt:lpstr>
      <vt:lpstr>CorelDRAW</vt:lpstr>
      <vt:lpstr>Документ</vt:lpstr>
      <vt:lpstr>ОСНОВНЫЕ ВОДНО-ЭКОЛОГИЧЕСКИЕ ПРОБЛЕМЫ ОБЬ-ИРТЫШСКОГО БАССЕЙНА</vt:lpstr>
      <vt:lpstr>Презентация PowerPoint</vt:lpstr>
      <vt:lpstr>Презентация PowerPoint</vt:lpstr>
      <vt:lpstr>Опасные гидрологические 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Трансграничные проблемы</vt:lpstr>
      <vt:lpstr>Перераспределение речного стока</vt:lpstr>
      <vt:lpstr>Варианты перераспределения стока  в Обь-Иртышском бассейне</vt:lpstr>
      <vt:lpstr>Презентация PowerPoint</vt:lpstr>
      <vt:lpstr>Загрязнение водных объектов</vt:lpstr>
      <vt:lpstr>Презентация PowerPoint</vt:lpstr>
      <vt:lpstr>Презентация PowerPoint</vt:lpstr>
      <vt:lpstr>Характеристика самоочищающей способности</vt:lpstr>
      <vt:lpstr>Презентация PowerPoint</vt:lpstr>
      <vt:lpstr>Основные выводы</vt:lpstr>
      <vt:lpstr>Презентация PowerPoint</vt:lpstr>
    </vt:vector>
  </TitlesOfParts>
  <Company>ИВЭП СО РАН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bnn</dc:creator>
  <cp:lastModifiedBy>b</cp:lastModifiedBy>
  <cp:revision>643</cp:revision>
  <cp:lastPrinted>2018-10-04T03:47:16Z</cp:lastPrinted>
  <dcterms:created xsi:type="dcterms:W3CDTF">2008-12-19T09:47:00Z</dcterms:created>
  <dcterms:modified xsi:type="dcterms:W3CDTF">2018-10-04T04:03:50Z</dcterms:modified>
</cp:coreProperties>
</file>